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13.jpg" ContentType="image/jpe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18.jpg" ContentType="image/jpeg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image20.jpg" ContentType="image/jpeg"/>
  <Override PartName="/ppt/media/image21.jpg" ContentType="image/jpeg"/>
  <Override PartName="/ppt/notesSlides/notesSlide15.xml" ContentType="application/vnd.openxmlformats-officedocument.presentationml.notesSlide+xml"/>
  <Override PartName="/ppt/media/image22.jpg" ContentType="image/jpeg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media/image32.jpg" ContentType="image/jpeg"/>
  <Override PartName="/ppt/notesSlides/notesSlide26.xml" ContentType="application/vnd.openxmlformats-officedocument.presentationml.notesSlide+xml"/>
  <Override PartName="/ppt/media/image35.jpg" ContentType="image/jpeg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media/image38.jpg" ContentType="image/jpeg"/>
  <Override PartName="/ppt/notesSlides/notesSlide31.xml" ContentType="application/vnd.openxmlformats-officedocument.presentationml.notesSlide+xml"/>
  <Override PartName="/ppt/media/image39.jpg" ContentType="image/jpeg"/>
  <Override PartName="/ppt/media/image40.jpg" ContentType="image/jpeg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media/image49.jpg" ContentType="image/jpeg"/>
  <Override PartName="/ppt/notesSlides/notesSlide48.xml" ContentType="application/vnd.openxmlformats-officedocument.presentationml.notesSlide+xml"/>
  <Override PartName="/ppt/media/image51.jpg" ContentType="image/jpeg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3"/>
  </p:notesMasterIdLst>
  <p:sldIdLst>
    <p:sldId id="315" r:id="rId2"/>
    <p:sldId id="320" r:id="rId3"/>
    <p:sldId id="535" r:id="rId4"/>
    <p:sldId id="316" r:id="rId5"/>
    <p:sldId id="319" r:id="rId6"/>
    <p:sldId id="526" r:id="rId7"/>
    <p:sldId id="539" r:id="rId8"/>
    <p:sldId id="540" r:id="rId9"/>
    <p:sldId id="541" r:id="rId10"/>
    <p:sldId id="527" r:id="rId11"/>
    <p:sldId id="543" r:id="rId12"/>
    <p:sldId id="542" r:id="rId13"/>
    <p:sldId id="529" r:id="rId14"/>
    <p:sldId id="528" r:id="rId15"/>
    <p:sldId id="525" r:id="rId16"/>
    <p:sldId id="546" r:id="rId17"/>
    <p:sldId id="599" r:id="rId18"/>
    <p:sldId id="600" r:id="rId19"/>
    <p:sldId id="601" r:id="rId20"/>
    <p:sldId id="602" r:id="rId21"/>
    <p:sldId id="603" r:id="rId22"/>
    <p:sldId id="604" r:id="rId23"/>
    <p:sldId id="605" r:id="rId24"/>
    <p:sldId id="606" r:id="rId25"/>
    <p:sldId id="549" r:id="rId26"/>
    <p:sldId id="322" r:id="rId27"/>
    <p:sldId id="620" r:id="rId28"/>
    <p:sldId id="621" r:id="rId29"/>
    <p:sldId id="622" r:id="rId30"/>
    <p:sldId id="550" r:id="rId31"/>
    <p:sldId id="547" r:id="rId32"/>
    <p:sldId id="533" r:id="rId33"/>
    <p:sldId id="537" r:id="rId34"/>
    <p:sldId id="534" r:id="rId35"/>
    <p:sldId id="554" r:id="rId36"/>
    <p:sldId id="607" r:id="rId37"/>
    <p:sldId id="555" r:id="rId38"/>
    <p:sldId id="608" r:id="rId39"/>
    <p:sldId id="559" r:id="rId40"/>
    <p:sldId id="609" r:id="rId41"/>
    <p:sldId id="557" r:id="rId42"/>
    <p:sldId id="610" r:id="rId43"/>
    <p:sldId id="556" r:id="rId44"/>
    <p:sldId id="611" r:id="rId45"/>
    <p:sldId id="558" r:id="rId46"/>
    <p:sldId id="612" r:id="rId47"/>
    <p:sldId id="560" r:id="rId48"/>
    <p:sldId id="562" r:id="rId49"/>
    <p:sldId id="570" r:id="rId50"/>
    <p:sldId id="538" r:id="rId51"/>
    <p:sldId id="565" r:id="rId52"/>
    <p:sldId id="566" r:id="rId53"/>
    <p:sldId id="568" r:id="rId54"/>
    <p:sldId id="619" r:id="rId55"/>
    <p:sldId id="617" r:id="rId56"/>
    <p:sldId id="257" r:id="rId57"/>
    <p:sldId id="623" r:id="rId58"/>
    <p:sldId id="596" r:id="rId59"/>
    <p:sldId id="624" r:id="rId60"/>
    <p:sldId id="597" r:id="rId61"/>
    <p:sldId id="625" r:id="rId62"/>
    <p:sldId id="598" r:id="rId63"/>
    <p:sldId id="626" r:id="rId64"/>
    <p:sldId id="618" r:id="rId65"/>
    <p:sldId id="569" r:id="rId66"/>
    <p:sldId id="574" r:id="rId67"/>
    <p:sldId id="613" r:id="rId68"/>
    <p:sldId id="573" r:id="rId69"/>
    <p:sldId id="615" r:id="rId70"/>
    <p:sldId id="575" r:id="rId71"/>
    <p:sldId id="576" r:id="rId72"/>
    <p:sldId id="616" r:id="rId73"/>
    <p:sldId id="577" r:id="rId74"/>
    <p:sldId id="578" r:id="rId75"/>
    <p:sldId id="318" r:id="rId76"/>
    <p:sldId id="584" r:id="rId77"/>
    <p:sldId id="585" r:id="rId78"/>
    <p:sldId id="586" r:id="rId79"/>
    <p:sldId id="380" r:id="rId80"/>
    <p:sldId id="587" r:id="rId81"/>
    <p:sldId id="588" r:id="rId8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7" autoAdjust="0"/>
    <p:restoredTop sz="67922" autoAdjust="0"/>
  </p:normalViewPr>
  <p:slideViewPr>
    <p:cSldViewPr snapToGrid="0">
      <p:cViewPr varScale="1">
        <p:scale>
          <a:sx n="76" d="100"/>
          <a:sy n="76" d="100"/>
        </p:scale>
        <p:origin x="19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37EB8C-39DC-4939-93F5-18E94A2ECA96}" type="datetimeFigureOut">
              <a:rPr lang="fr-FR" smtClean="0"/>
              <a:t>02/05/2021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CEA5A6-3EBB-4668-86EB-4BE2FD1340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8448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Vieque K. CPC Béthune 1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B6809-43EA-6D4A-B5F4-26C32886EF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5202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Vieque K. CPC Béthune 1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B6809-43EA-6D4A-B5F4-26C32886EF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0350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400" dirty="0"/>
          </a:p>
          <a:p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Vieque K. CPC Béthune 1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B6809-43EA-6D4A-B5F4-26C32886EF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9360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Vieque K. CPC Béthune 1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B6809-43EA-6D4A-B5F4-26C32886EF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5990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400" dirty="0"/>
          </a:p>
          <a:p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Vieque K. CPC Béthune 1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B6809-43EA-6D4A-B5F4-26C32886EF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5617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400" dirty="0"/>
          </a:p>
          <a:p>
            <a:endParaRPr lang="fr-FR" sz="1400" dirty="0"/>
          </a:p>
          <a:p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Vieque K. CPC Béthune 1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B6809-43EA-6D4A-B5F4-26C32886EF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5576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Vieque K. CPC Béthune 1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B6809-43EA-6D4A-B5F4-26C32886EF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41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Vieque K. CPC Béthune 1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B6809-43EA-6D4A-B5F4-26C32886EF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3374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Vieque K. CPC Béthune 1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B6809-43EA-6D4A-B5F4-26C32886EF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4951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Vieque K. CPC Béthune 1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B6809-43EA-6D4A-B5F4-26C32886EF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47581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Vieque K. CPC Béthune 1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B6809-43EA-6D4A-B5F4-26C32886EF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803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Vieque K. CPC Béthune 1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B6809-43EA-6D4A-B5F4-26C32886EF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4145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Vieque K. CPC Béthune 1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B6809-43EA-6D4A-B5F4-26C32886EF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3545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Vieque K. CPC Béthune 1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B6809-43EA-6D4A-B5F4-26C32886EF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84639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Vieque K. CPC Béthune 1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B6809-43EA-6D4A-B5F4-26C32886EF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7847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Vieque K. CPC Béthune 1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B6809-43EA-6D4A-B5F4-26C32886EF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9631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Vieque K. CPC Béthune 1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B6809-43EA-6D4A-B5F4-26C32886EF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9271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Vieque K. CPC Béthune 1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B6809-43EA-6D4A-B5F4-26C32886EF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4203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Vieque K. CPC Béthune 1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B6809-43EA-6D4A-B5F4-26C32886EF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233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B6809-43EA-6D4A-B5F4-26C32886EF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9544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400" dirty="0"/>
          </a:p>
          <a:p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Vieque K. CPC Béthune 1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B6809-43EA-6D4A-B5F4-26C32886EF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24562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375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Vieque K. CPC Béthune 1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B6809-43EA-6D4A-B5F4-26C32886EF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375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Vieque K. CPC Béthune 1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B6809-43EA-6D4A-B5F4-26C32886EF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700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Vieque K. CPC Béthune 1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B6809-43EA-6D4A-B5F4-26C32886EF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0835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Vieque K. CPC Béthune 1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B6809-43EA-6D4A-B5F4-26C32886EF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15067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Vieque K. CPC Béthune 1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B6809-43EA-6D4A-B5F4-26C32886EF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9473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Vieque K. CPC Béthune 1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B6809-43EA-6D4A-B5F4-26C32886EF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85415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Vieque K. CPC Béthune 1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B6809-43EA-6D4A-B5F4-26C32886EF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0409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Vieque K. CPC Béthune 1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B6809-43EA-6D4A-B5F4-26C32886EF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9398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Vieque K. CPC Béthune 1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B6809-43EA-6D4A-B5F4-26C32886EF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455571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Vieque K. CPC Béthune 1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B6809-43EA-6D4A-B5F4-26C32886EF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3023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Vieque K. CPC Béthune 1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B6809-43EA-6D4A-B5F4-26C32886EF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8236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Vieque K. CPC Béthune 1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B6809-43EA-6D4A-B5F4-26C32886EF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349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Vieque K. CPC Béthune 1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B6809-43EA-6D4A-B5F4-26C32886EF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4954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Vieque K. CPC Béthune 1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B6809-43EA-6D4A-B5F4-26C32886EF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89772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Vieque K. CPC Béthune 1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B6809-43EA-6D4A-B5F4-26C32886EF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40884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Vieque K. CPC Béthune 1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B6809-43EA-6D4A-B5F4-26C32886EF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98562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Vieque K. CPC Béthune 1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B6809-43EA-6D4A-B5F4-26C32886EF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72692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Vieque K. CPC Béthune 1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B6809-43EA-6D4A-B5F4-26C32886EF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90037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Vieque K. CPC Béthune 1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B6809-43EA-6D4A-B5F4-26C32886EF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50693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Vieque K. CPC Béthune 1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B6809-43EA-6D4A-B5F4-26C32886EF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664440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Vieque K. CPC Béthune 1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B6809-43EA-6D4A-B5F4-26C32886EF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78748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Vieque K. CPC Béthune 1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B6809-43EA-6D4A-B5F4-26C32886EF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05361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Vieque K. CPC Béthune 1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B6809-43EA-6D4A-B5F4-26C32886EF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6535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Vieque K. CPC Béthune 1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B6809-43EA-6D4A-B5F4-26C32886EF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03260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Vieque K. CPC Béthune 1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B6809-43EA-6D4A-B5F4-26C32886EF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3926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Vieque K. CPC Béthune 1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B6809-43EA-6D4A-B5F4-26C32886EF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066463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Vieque K. CPC Béthune 1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B6809-43EA-6D4A-B5F4-26C32886EF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53779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2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B6809-43EA-6D4A-B5F4-26C32886EF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04021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2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B6809-43EA-6D4A-B5F4-26C32886EF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03240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B6809-43EA-6D4A-B5F4-26C32886EF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54919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B6809-43EA-6D4A-B5F4-26C32886EF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97440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B6809-43EA-6D4A-B5F4-26C32886EF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46915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B6809-43EA-6D4A-B5F4-26C32886EF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838374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B6809-43EA-6D4A-B5F4-26C32886EF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3992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 dirty="0"/>
          </a:p>
          <a:p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Vieque K. CPC Béthune 1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B6809-43EA-6D4A-B5F4-26C32886EF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80440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B6809-43EA-6D4A-B5F4-26C32886EF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43837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Vieque K. CPC Béthune 1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B6809-43EA-6D4A-B5F4-26C32886EF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88357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Vieque K. CPC Béthune 1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B6809-43EA-6D4A-B5F4-26C32886EF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7171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Vieque K. CPC Béthune 1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B6809-43EA-6D4A-B5F4-26C32886EF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96087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Vieque K. CPC Béthune 1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B6809-43EA-6D4A-B5F4-26C32886EF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38920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Vieque K. CPC Béthune 1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B6809-43EA-6D4A-B5F4-26C32886EF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256899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Vieque K. CPC Béthune 1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B6809-43EA-6D4A-B5F4-26C32886EF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29551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Vieque K. CPC Béthune 1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B6809-43EA-6D4A-B5F4-26C32886EF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67620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Vieque K. CPC Béthune 1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B6809-43EA-6D4A-B5F4-26C32886EF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71081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Vieque K. CPC Béthune 1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B6809-43EA-6D4A-B5F4-26C32886EF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837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Vieque K. CPC Béthune 1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B6809-43EA-6D4A-B5F4-26C32886EF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392921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Vieque K. CPC Béthune 1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B6809-43EA-6D4A-B5F4-26C32886EF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25318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Vieque K. CPC Béthune 1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B6809-43EA-6D4A-B5F4-26C32886EF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04479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Vieque K. </a:t>
            </a:r>
            <a:fld id="{59EB6809-43EA-6D4A-B5F4-26C32886EF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12499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Vieque K. </a:t>
            </a:r>
            <a:fld id="{59EB6809-43EA-6D4A-B5F4-26C32886EF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12207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Vieque K. </a:t>
            </a:r>
            <a:fld id="{59EB6809-43EA-6D4A-B5F4-26C32886EF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28098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48E39-780E-48A6-937D-8C554A7F88BF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63520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Vieque K. 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B6809-43EA-6D4A-B5F4-26C32886EF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337832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Vieque K. </a:t>
            </a:r>
            <a:fld id="{59EB6809-43EA-6D4A-B5F4-26C32886EF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683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Vieque K. CPC Béthune 1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B6809-43EA-6D4A-B5F4-26C32886EF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8903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Vieque K. CPC Béthune 1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B6809-43EA-6D4A-B5F4-26C32886EF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982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CA94F98-D112-724F-AA76-BFC50F86E245}"/>
              </a:ext>
            </a:extLst>
          </p:cNvPr>
          <p:cNvSpPr txBox="1"/>
          <p:nvPr userDrawn="1"/>
        </p:nvSpPr>
        <p:spPr>
          <a:xfrm>
            <a:off x="0" y="0"/>
            <a:ext cx="12192000" cy="7386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fr-FR" sz="1400" dirty="0"/>
          </a:p>
          <a:p>
            <a:pPr algn="ctr"/>
            <a:endParaRPr lang="fr-FR" sz="1400" dirty="0"/>
          </a:p>
          <a:p>
            <a:pPr algn="ctr"/>
            <a:endParaRPr lang="fr-FR" sz="1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1CC601F-12CD-FD49-B471-ACBE3E2374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1644" y="40511"/>
            <a:ext cx="1160475" cy="65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177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48465" y="1533832"/>
            <a:ext cx="8495071" cy="2017406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055148-5D09-EA4D-B996-F1EEB389E2E0}" type="datetimeFigureOut">
              <a:rPr lang="fr-FR" smtClean="0"/>
              <a:t>02/05/2021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19D14C-4446-FC48-AAEB-FE2BB516A7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4632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055148-5D09-EA4D-B996-F1EEB389E2E0}" type="datetimeFigureOut">
              <a:rPr lang="fr-FR" smtClean="0"/>
              <a:t>02/05/2021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19D14C-4446-FC48-AAEB-FE2BB516A7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0692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de contenu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6685B-2977-D546-9E3D-3CA676A47F0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1073154" y="1471083"/>
            <a:ext cx="10509249" cy="4598988"/>
          </a:xfrm>
        </p:spPr>
        <p:txBody>
          <a:bodyPr/>
          <a:lstStyle>
            <a:lvl1pPr marL="133350" marR="0" indent="-1333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/>
              <a:buChar char="■"/>
              <a:tabLst/>
              <a:defRPr/>
            </a:lvl1pPr>
            <a:lvl2pPr marL="470297" marR="0" indent="-127397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A0D57"/>
              </a:buClr>
              <a:buSzTx/>
              <a:buFont typeface="Arial Italic"/>
              <a:buChar char="■"/>
              <a:tabLst/>
              <a:defRPr/>
            </a:lvl2pPr>
            <a:lvl3pPr marL="470297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3pPr>
            <a:lvl4pPr marL="470297" marR="0" indent="1333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A0D57"/>
              </a:buClr>
              <a:buSzTx/>
              <a:buFont typeface="Arial"/>
              <a:buChar char="–"/>
              <a:tabLst/>
              <a:defRPr/>
            </a:lvl4pPr>
            <a:lvl5pPr marL="604838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5pPr>
          </a:lstStyle>
          <a:p>
            <a:pPr lvl="0"/>
            <a:r>
              <a:rPr lang="fr-FR" dirty="0"/>
              <a:t> 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536300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48465" y="1533832"/>
            <a:ext cx="8495071" cy="2017406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055148-5D09-EA4D-B996-F1EEB389E2E0}" type="datetimeFigureOut">
              <a:rPr lang="fr-FR" smtClean="0"/>
              <a:t>02/05/2021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19D14C-4446-FC48-AAEB-FE2BB516A7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6479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449D725-AF79-4FB6-8D02-83EAC61E3211}" type="datetimeFigureOut">
              <a:rPr lang="en-US" smtClean="0"/>
              <a:t>5/2/21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76629CB-7937-4506-A327-ACF88B95BB0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766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48465" y="1533832"/>
            <a:ext cx="8495071" cy="2017406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055148-5D09-EA4D-B996-F1EEB389E2E0}" type="datetimeFigureOut">
              <a:rPr lang="fr-FR" smtClean="0"/>
              <a:t>02/05/2021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19D14C-4446-FC48-AAEB-FE2BB516A7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1519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48465" y="1533832"/>
            <a:ext cx="8495071" cy="201740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055148-5D09-EA4D-B996-F1EEB389E2E0}" type="datetimeFigureOut">
              <a:rPr lang="fr-FR" smtClean="0"/>
              <a:t>02/05/2021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19D14C-4446-FC48-AAEB-FE2BB516A7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8808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48465" y="1533832"/>
            <a:ext cx="8495071" cy="2017406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055148-5D09-EA4D-B996-F1EEB389E2E0}" type="datetimeFigureOut">
              <a:rPr lang="fr-FR" smtClean="0"/>
              <a:t>02/05/2021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19D14C-4446-FC48-AAEB-FE2BB516A7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7571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055148-5D09-EA4D-B996-F1EEB389E2E0}" type="datetimeFigureOut">
              <a:rPr lang="fr-FR" smtClean="0"/>
              <a:t>02/05/2021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19D14C-4446-FC48-AAEB-FE2BB516A7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0097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055148-5D09-EA4D-B996-F1EEB389E2E0}" type="datetimeFigureOut">
              <a:rPr lang="fr-FR" smtClean="0"/>
              <a:t>02/05/2021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19D14C-4446-FC48-AAEB-FE2BB516A7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9535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055148-5D09-EA4D-B996-F1EEB389E2E0}" type="datetimeFigureOut">
              <a:rPr lang="fr-FR" smtClean="0"/>
              <a:t>02/05/2021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19D14C-4446-FC48-AAEB-FE2BB516A7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7871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7311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prop-coeff.pdf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tiff"/><Relationship Id="rId4" Type="http://schemas.openxmlformats.org/officeDocument/2006/relationships/hyperlink" Target="prop-lineaire.pdf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tiff"/><Relationship Id="rId4" Type="http://schemas.openxmlformats.org/officeDocument/2006/relationships/image" Target="../media/image3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g"/><Relationship Id="rId5" Type="http://schemas.openxmlformats.org/officeDocument/2006/relationships/image" Target="../media/image39.jpg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39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3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g"/><Relationship Id="rId4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g"/><Relationship Id="rId4" Type="http://schemas.openxmlformats.org/officeDocument/2006/relationships/image" Target="../media/image4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tmp"/><Relationship Id="rId7" Type="http://schemas.openxmlformats.org/officeDocument/2006/relationships/image" Target="../media/image7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g"/><Relationship Id="rId4" Type="http://schemas.openxmlformats.org/officeDocument/2006/relationships/image" Target="../media/image4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g"/><Relationship Id="rId4" Type="http://schemas.openxmlformats.org/officeDocument/2006/relationships/image" Target="../media/image4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g"/><Relationship Id="rId4" Type="http://schemas.openxmlformats.org/officeDocument/2006/relationships/image" Target="../media/image4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g"/><Relationship Id="rId4" Type="http://schemas.openxmlformats.org/officeDocument/2006/relationships/image" Target="../media/image4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g"/><Relationship Id="rId4" Type="http://schemas.openxmlformats.org/officeDocument/2006/relationships/image" Target="../media/image4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g"/><Relationship Id="rId4" Type="http://schemas.openxmlformats.org/officeDocument/2006/relationships/image" Target="../media/image4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g"/><Relationship Id="rId5" Type="http://schemas.openxmlformats.org/officeDocument/2006/relationships/image" Target="../media/image48.png"/><Relationship Id="rId4" Type="http://schemas.openxmlformats.org/officeDocument/2006/relationships/image" Target="../media/image4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1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7" Type="http://schemas.openxmlformats.org/officeDocument/2006/relationships/hyperlink" Target="RA16_C3_MATH_doc_maitre_proport_N.D_576955.pdf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39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7" Type="http://schemas.openxmlformats.org/officeDocument/2006/relationships/hyperlink" Target="RA16_C3_MATH_doc_maitre_proport_N.D_576955.pdf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39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3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39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39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tiff"/><Relationship Id="rId3" Type="http://schemas.openxmlformats.org/officeDocument/2006/relationships/image" Target="../media/image77.tiff"/><Relationship Id="rId7" Type="http://schemas.openxmlformats.org/officeDocument/2006/relationships/image" Target="../media/image80.tiff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tmp"/><Relationship Id="rId5" Type="http://schemas.openxmlformats.org/officeDocument/2006/relationships/image" Target="../media/image79.tiff"/><Relationship Id="rId4" Type="http://schemas.openxmlformats.org/officeDocument/2006/relationships/image" Target="../media/image78.tiff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tiff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3521088-D2D6-A044-B8EE-AF6DC33CB236}"/>
              </a:ext>
            </a:extLst>
          </p:cNvPr>
          <p:cNvSpPr txBox="1"/>
          <p:nvPr/>
        </p:nvSpPr>
        <p:spPr>
          <a:xfrm>
            <a:off x="2986445" y="4134678"/>
            <a:ext cx="68522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fr-FR" sz="6000" dirty="0">
                <a:solidFill>
                  <a:prstClr val="black"/>
                </a:solidFill>
                <a:latin typeface="Cambria" panose="02040503050406030204" pitchFamily="18" charset="0"/>
              </a:rPr>
              <a:t>La proportionnalité au cycle 3</a:t>
            </a: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B16B1A4A-38C9-EB4F-A483-C36898F3CDD5}"/>
              </a:ext>
            </a:extLst>
          </p:cNvPr>
          <p:cNvSpPr/>
          <p:nvPr/>
        </p:nvSpPr>
        <p:spPr>
          <a:xfrm>
            <a:off x="4830417" y="824949"/>
            <a:ext cx="3021495" cy="34886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457200"/>
            <a:endParaRPr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1075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EC513FAD-ACEE-3E40-8499-530969EB0D6F}"/>
              </a:ext>
            </a:extLst>
          </p:cNvPr>
          <p:cNvSpPr txBox="1"/>
          <p:nvPr/>
        </p:nvSpPr>
        <p:spPr>
          <a:xfrm>
            <a:off x="2196824" y="76570"/>
            <a:ext cx="82894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3200" dirty="0">
                <a:solidFill>
                  <a:prstClr val="black"/>
                </a:solidFill>
                <a:latin typeface="Calibri"/>
              </a:rPr>
              <a:t>1-Que connaissons-nous de la proportionnalité ?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5DD6F8C-4D03-F848-9740-18321DECF198}"/>
              </a:ext>
            </a:extLst>
          </p:cNvPr>
          <p:cNvGrpSpPr/>
          <p:nvPr/>
        </p:nvGrpSpPr>
        <p:grpSpPr>
          <a:xfrm>
            <a:off x="1248235" y="1483394"/>
            <a:ext cx="7849649" cy="5374606"/>
            <a:chOff x="487554" y="1483394"/>
            <a:chExt cx="7849649" cy="5374606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82FA593B-4B2C-AE49-B741-11EB338C9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7554" y="1483394"/>
              <a:ext cx="3809322" cy="5374606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F2319DB0-F583-524E-88CB-FC3688F50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15390" y="1483395"/>
              <a:ext cx="4021813" cy="5301480"/>
            </a:xfrm>
            <a:prstGeom prst="rect">
              <a:avLst/>
            </a:prstGeom>
          </p:spPr>
        </p:pic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35C31E7B-E0D7-6C4D-84DA-01BE9F137AE6}"/>
              </a:ext>
            </a:extLst>
          </p:cNvPr>
          <p:cNvSpPr txBox="1"/>
          <p:nvPr/>
        </p:nvSpPr>
        <p:spPr>
          <a:xfrm>
            <a:off x="1248234" y="901327"/>
            <a:ext cx="9095916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fr-FR" sz="2400" dirty="0">
                <a:solidFill>
                  <a:prstClr val="black"/>
                </a:solidFill>
                <a:latin typeface="Calibri"/>
              </a:rPr>
              <a:t>Du côté des manuels : que donnent-ils à « voir » de la proportionnalité? 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1E9BB7B-23DE-F94E-8EE6-8E45658CC929}"/>
              </a:ext>
            </a:extLst>
          </p:cNvPr>
          <p:cNvSpPr txBox="1"/>
          <p:nvPr/>
        </p:nvSpPr>
        <p:spPr>
          <a:xfrm>
            <a:off x="9097884" y="6080957"/>
            <a:ext cx="1801113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fr-FR" sz="1400" dirty="0">
                <a:solidFill>
                  <a:prstClr val="black"/>
                </a:solidFill>
                <a:latin typeface="Calibri"/>
              </a:rPr>
              <a:t>Opération maths CM1</a:t>
            </a:r>
          </a:p>
          <a:p>
            <a:pPr defTabSz="457200"/>
            <a:r>
              <a:rPr lang="fr-FR" sz="1400" dirty="0">
                <a:solidFill>
                  <a:prstClr val="black"/>
                </a:solidFill>
                <a:latin typeface="Calibri"/>
              </a:rPr>
              <a:t>Ed 2016, p 128-129</a:t>
            </a:r>
          </a:p>
        </p:txBody>
      </p:sp>
    </p:spTree>
    <p:extLst>
      <p:ext uri="{BB962C8B-B14F-4D97-AF65-F5344CB8AC3E}">
        <p14:creationId xmlns:p14="http://schemas.microsoft.com/office/powerpoint/2010/main" val="1181246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EC513FAD-ACEE-3E40-8499-530969EB0D6F}"/>
              </a:ext>
            </a:extLst>
          </p:cNvPr>
          <p:cNvSpPr txBox="1"/>
          <p:nvPr/>
        </p:nvSpPr>
        <p:spPr>
          <a:xfrm>
            <a:off x="2196824" y="76570"/>
            <a:ext cx="82894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3200" dirty="0">
                <a:solidFill>
                  <a:prstClr val="black"/>
                </a:solidFill>
                <a:latin typeface="Calibri"/>
              </a:rPr>
              <a:t>1-Que connaissons-nous de la proportionnalité ?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6104D40-4805-6647-B4AE-BD6AA971556E}"/>
              </a:ext>
            </a:extLst>
          </p:cNvPr>
          <p:cNvGrpSpPr/>
          <p:nvPr/>
        </p:nvGrpSpPr>
        <p:grpSpPr>
          <a:xfrm>
            <a:off x="1248235" y="1362991"/>
            <a:ext cx="7242001" cy="5331048"/>
            <a:chOff x="325602" y="1483394"/>
            <a:chExt cx="7242001" cy="5331048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5BA97CA7-0773-2241-8892-E3C13D844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5602" y="1529271"/>
              <a:ext cx="3674898" cy="5285171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5811BB67-4B05-E342-B1A5-3666029BBF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423" b="3471"/>
            <a:stretch/>
          </p:blipFill>
          <p:spPr>
            <a:xfrm>
              <a:off x="4000500" y="1483394"/>
              <a:ext cx="3567103" cy="5331048"/>
            </a:xfrm>
            <a:prstGeom prst="rect">
              <a:avLst/>
            </a:prstGeom>
          </p:spPr>
        </p:pic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D6AB39DE-873A-B245-979D-E46335AE57E5}"/>
              </a:ext>
            </a:extLst>
          </p:cNvPr>
          <p:cNvSpPr txBox="1"/>
          <p:nvPr/>
        </p:nvSpPr>
        <p:spPr>
          <a:xfrm>
            <a:off x="8598030" y="6190176"/>
            <a:ext cx="2040618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fr-FR" sz="1400" dirty="0">
                <a:solidFill>
                  <a:prstClr val="black"/>
                </a:solidFill>
                <a:latin typeface="Calibri"/>
              </a:rPr>
              <a:t>Maths tout terrain CM1</a:t>
            </a:r>
          </a:p>
          <a:p>
            <a:pPr defTabSz="457200"/>
            <a:r>
              <a:rPr lang="fr-FR" sz="1400" dirty="0">
                <a:solidFill>
                  <a:prstClr val="black"/>
                </a:solidFill>
                <a:latin typeface="Calibri"/>
              </a:rPr>
              <a:t>Ed 2016, p 176-177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FDF2627-01E3-BF4A-AAA0-3E6D0A8966B2}"/>
              </a:ext>
            </a:extLst>
          </p:cNvPr>
          <p:cNvSpPr txBox="1"/>
          <p:nvPr/>
        </p:nvSpPr>
        <p:spPr>
          <a:xfrm>
            <a:off x="1248234" y="901327"/>
            <a:ext cx="9095916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fr-FR" sz="2400" dirty="0">
                <a:solidFill>
                  <a:prstClr val="black"/>
                </a:solidFill>
                <a:latin typeface="Calibri"/>
              </a:rPr>
              <a:t>Du côté des manuels : que donnent-ils à « voir » de la proportionnalité? </a:t>
            </a:r>
          </a:p>
        </p:txBody>
      </p:sp>
    </p:spTree>
    <p:extLst>
      <p:ext uri="{BB962C8B-B14F-4D97-AF65-F5344CB8AC3E}">
        <p14:creationId xmlns:p14="http://schemas.microsoft.com/office/powerpoint/2010/main" val="15497469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EC513FAD-ACEE-3E40-8499-530969EB0D6F}"/>
              </a:ext>
            </a:extLst>
          </p:cNvPr>
          <p:cNvSpPr txBox="1"/>
          <p:nvPr/>
        </p:nvSpPr>
        <p:spPr>
          <a:xfrm>
            <a:off x="2196824" y="76570"/>
            <a:ext cx="82894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3200" dirty="0">
                <a:solidFill>
                  <a:prstClr val="black"/>
                </a:solidFill>
                <a:latin typeface="Calibri"/>
              </a:rPr>
              <a:t>1-Que connaissons-nous de la proportionnalité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416E69B-4336-594A-BD75-7D4463BE4D70}"/>
              </a:ext>
            </a:extLst>
          </p:cNvPr>
          <p:cNvSpPr txBox="1"/>
          <p:nvPr/>
        </p:nvSpPr>
        <p:spPr>
          <a:xfrm>
            <a:off x="9147106" y="6095244"/>
            <a:ext cx="1801113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fr-FR" sz="1400" dirty="0">
                <a:solidFill>
                  <a:prstClr val="black"/>
                </a:solidFill>
                <a:latin typeface="Calibri"/>
              </a:rPr>
              <a:t>Opération maths CM1</a:t>
            </a:r>
          </a:p>
          <a:p>
            <a:pPr defTabSz="457200"/>
            <a:r>
              <a:rPr lang="fr-FR" sz="1400" dirty="0">
                <a:solidFill>
                  <a:prstClr val="black"/>
                </a:solidFill>
                <a:latin typeface="Calibri"/>
              </a:rPr>
              <a:t>Ed 2016, p 128-129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E176477E-32FB-2B4A-806F-CAC788A52F7D}"/>
              </a:ext>
            </a:extLst>
          </p:cNvPr>
          <p:cNvGrpSpPr/>
          <p:nvPr/>
        </p:nvGrpSpPr>
        <p:grpSpPr>
          <a:xfrm>
            <a:off x="1248235" y="1436564"/>
            <a:ext cx="7879807" cy="5374606"/>
            <a:chOff x="457396" y="1472181"/>
            <a:chExt cx="7879807" cy="5374606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82FA593B-4B2C-AE49-B741-11EB338C9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396" y="1472181"/>
              <a:ext cx="3809322" cy="5374606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F2319DB0-F583-524E-88CB-FC3688F50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15390" y="1483395"/>
              <a:ext cx="4021813" cy="530148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9586E68-7994-1043-A631-9BE94AA4A1CC}"/>
                </a:ext>
              </a:extLst>
            </p:cNvPr>
            <p:cNvSpPr/>
            <p:nvPr/>
          </p:nvSpPr>
          <p:spPr>
            <a:xfrm>
              <a:off x="660917" y="4818848"/>
              <a:ext cx="2582346" cy="467527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3C1EA10-392A-5F4C-9060-1FE039788702}"/>
                </a:ext>
              </a:extLst>
            </p:cNvPr>
            <p:cNvSpPr/>
            <p:nvPr/>
          </p:nvSpPr>
          <p:spPr>
            <a:xfrm>
              <a:off x="6155525" y="4565756"/>
              <a:ext cx="1974063" cy="934932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0136524-2C37-CE46-A5EF-4E29CE69ECA7}"/>
                </a:ext>
              </a:extLst>
            </p:cNvPr>
            <p:cNvSpPr/>
            <p:nvPr/>
          </p:nvSpPr>
          <p:spPr>
            <a:xfrm flipV="1">
              <a:off x="4470238" y="4015687"/>
              <a:ext cx="2602075" cy="484876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C7EDB67-B838-7E48-B42F-CDB698A3238A}"/>
                </a:ext>
              </a:extLst>
            </p:cNvPr>
            <p:cNvSpPr/>
            <p:nvPr/>
          </p:nvSpPr>
          <p:spPr>
            <a:xfrm>
              <a:off x="6412419" y="3014663"/>
              <a:ext cx="1717169" cy="542925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CD223D8-3DCD-574D-BBB7-D107B7949654}"/>
                </a:ext>
              </a:extLst>
            </p:cNvPr>
            <p:cNvSpPr/>
            <p:nvPr/>
          </p:nvSpPr>
          <p:spPr>
            <a:xfrm>
              <a:off x="4412734" y="2895601"/>
              <a:ext cx="1902341" cy="661987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06D94CF-B59E-D147-B0F4-BF128CAD63A9}"/>
                </a:ext>
              </a:extLst>
            </p:cNvPr>
            <p:cNvSpPr/>
            <p:nvPr/>
          </p:nvSpPr>
          <p:spPr>
            <a:xfrm>
              <a:off x="5753089" y="1960447"/>
              <a:ext cx="2376499" cy="477054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1B35046-0E77-D347-B7F8-C8DDF0190BE8}"/>
                </a:ext>
              </a:extLst>
            </p:cNvPr>
            <p:cNvSpPr/>
            <p:nvPr/>
          </p:nvSpPr>
          <p:spPr>
            <a:xfrm>
              <a:off x="660916" y="4278589"/>
              <a:ext cx="2387073" cy="407712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4B818BA1-746C-8440-B027-EDB347B43AAE}"/>
              </a:ext>
            </a:extLst>
          </p:cNvPr>
          <p:cNvSpPr txBox="1"/>
          <p:nvPr/>
        </p:nvSpPr>
        <p:spPr>
          <a:xfrm>
            <a:off x="9599281" y="4160807"/>
            <a:ext cx="1161280" cy="36933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457200"/>
            <a:r>
              <a:rPr lang="fr-FR" dirty="0">
                <a:solidFill>
                  <a:prstClr val="black"/>
                </a:solidFill>
                <a:latin typeface="Calibri"/>
              </a:rPr>
              <a:t>7 tableaux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88421F42-6305-3944-887E-62B0031124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0924" y="3132604"/>
            <a:ext cx="1404937" cy="1013176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C2EF531E-6BC8-3A4D-A2B8-A6E98B0BA213}"/>
              </a:ext>
            </a:extLst>
          </p:cNvPr>
          <p:cNvSpPr txBox="1"/>
          <p:nvPr/>
        </p:nvSpPr>
        <p:spPr>
          <a:xfrm>
            <a:off x="1248234" y="901327"/>
            <a:ext cx="9095916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fr-FR" sz="2400" dirty="0">
                <a:solidFill>
                  <a:prstClr val="black"/>
                </a:solidFill>
                <a:latin typeface="Calibri"/>
              </a:rPr>
              <a:t>Du côté des manuels : que donnent-ils à « voir » de la proportionnalité? </a:t>
            </a:r>
          </a:p>
        </p:txBody>
      </p:sp>
    </p:spTree>
    <p:extLst>
      <p:ext uri="{BB962C8B-B14F-4D97-AF65-F5344CB8AC3E}">
        <p14:creationId xmlns:p14="http://schemas.microsoft.com/office/powerpoint/2010/main" val="30845691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EC513FAD-ACEE-3E40-8499-530969EB0D6F}"/>
              </a:ext>
            </a:extLst>
          </p:cNvPr>
          <p:cNvSpPr txBox="1"/>
          <p:nvPr/>
        </p:nvSpPr>
        <p:spPr>
          <a:xfrm>
            <a:off x="2196824" y="76570"/>
            <a:ext cx="82894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3200" dirty="0">
                <a:solidFill>
                  <a:prstClr val="black"/>
                </a:solidFill>
                <a:latin typeface="Calibri"/>
              </a:rPr>
              <a:t>1-Que connaissons-nous de la proportionnalité 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067DA6F-47D4-9C40-B636-ECC276E72B5E}"/>
              </a:ext>
            </a:extLst>
          </p:cNvPr>
          <p:cNvSpPr txBox="1"/>
          <p:nvPr/>
        </p:nvSpPr>
        <p:spPr>
          <a:xfrm>
            <a:off x="8762980" y="6220132"/>
            <a:ext cx="2040618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fr-FR" sz="1400" dirty="0">
                <a:solidFill>
                  <a:prstClr val="black"/>
                </a:solidFill>
                <a:latin typeface="Calibri"/>
              </a:rPr>
              <a:t>Maths tout terrain CM1</a:t>
            </a:r>
          </a:p>
          <a:p>
            <a:pPr defTabSz="457200"/>
            <a:r>
              <a:rPr lang="fr-FR" sz="1400" dirty="0">
                <a:solidFill>
                  <a:prstClr val="black"/>
                </a:solidFill>
                <a:latin typeface="Calibri"/>
              </a:rPr>
              <a:t>Ed 2016, p 176-177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BA97CA7-0773-2241-8892-E3C13D844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602" y="1529272"/>
            <a:ext cx="3674898" cy="528517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811BB67-4B05-E342-B1A5-3666029BBF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23" b="3471"/>
          <a:stretch/>
        </p:blipFill>
        <p:spPr>
          <a:xfrm>
            <a:off x="5143501" y="1483394"/>
            <a:ext cx="3567103" cy="533104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FC3DE3E-87F8-C340-AE14-35349988F101}"/>
              </a:ext>
            </a:extLst>
          </p:cNvPr>
          <p:cNvSpPr/>
          <p:nvPr/>
        </p:nvSpPr>
        <p:spPr>
          <a:xfrm>
            <a:off x="3200401" y="3371851"/>
            <a:ext cx="785813" cy="71437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12B59AB-9C16-1746-9D10-84F32141C3DA}"/>
              </a:ext>
            </a:extLst>
          </p:cNvPr>
          <p:cNvSpPr/>
          <p:nvPr/>
        </p:nvSpPr>
        <p:spPr>
          <a:xfrm>
            <a:off x="4181465" y="3875524"/>
            <a:ext cx="785813" cy="66790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A7ADAD4-077C-934C-AF6B-00095AEA6B37}"/>
              </a:ext>
            </a:extLst>
          </p:cNvPr>
          <p:cNvSpPr/>
          <p:nvPr/>
        </p:nvSpPr>
        <p:spPr>
          <a:xfrm>
            <a:off x="7865888" y="5886451"/>
            <a:ext cx="785813" cy="64293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7962CD0-87D7-094C-88D8-BB5B59B87C7A}"/>
              </a:ext>
            </a:extLst>
          </p:cNvPr>
          <p:cNvSpPr/>
          <p:nvPr/>
        </p:nvSpPr>
        <p:spPr>
          <a:xfrm>
            <a:off x="7027699" y="5803083"/>
            <a:ext cx="785813" cy="61200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5093388-BA83-C848-9175-9ACE14E197E6}"/>
              </a:ext>
            </a:extLst>
          </p:cNvPr>
          <p:cNvSpPr/>
          <p:nvPr/>
        </p:nvSpPr>
        <p:spPr>
          <a:xfrm>
            <a:off x="4190990" y="5100638"/>
            <a:ext cx="785813" cy="78581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8CE4478-F674-294D-B5F1-EC44B2606925}"/>
              </a:ext>
            </a:extLst>
          </p:cNvPr>
          <p:cNvSpPr/>
          <p:nvPr/>
        </p:nvSpPr>
        <p:spPr>
          <a:xfrm>
            <a:off x="7521175" y="4101854"/>
            <a:ext cx="1079900" cy="59397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D17D301-9AFC-2D47-ABB1-B9F44133D182}"/>
              </a:ext>
            </a:extLst>
          </p:cNvPr>
          <p:cNvSpPr/>
          <p:nvPr/>
        </p:nvSpPr>
        <p:spPr>
          <a:xfrm>
            <a:off x="7180099" y="3014662"/>
            <a:ext cx="1530505" cy="96678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201C7A0-DB73-4D40-99F9-64ECCEA551AD}"/>
              </a:ext>
            </a:extLst>
          </p:cNvPr>
          <p:cNvSpPr/>
          <p:nvPr/>
        </p:nvSpPr>
        <p:spPr>
          <a:xfrm>
            <a:off x="6927052" y="1960448"/>
            <a:ext cx="1188249" cy="71437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1F447C7-8DED-E646-A9BE-E98023AF52D0}"/>
              </a:ext>
            </a:extLst>
          </p:cNvPr>
          <p:cNvSpPr/>
          <p:nvPr/>
        </p:nvSpPr>
        <p:spPr>
          <a:xfrm>
            <a:off x="4248151" y="5957540"/>
            <a:ext cx="785813" cy="78581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DB996DEC-34E7-1B44-9D97-285B83722573}"/>
              </a:ext>
            </a:extLst>
          </p:cNvPr>
          <p:cNvSpPr txBox="1"/>
          <p:nvPr/>
        </p:nvSpPr>
        <p:spPr>
          <a:xfrm>
            <a:off x="9585921" y="3917188"/>
            <a:ext cx="1161280" cy="36933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457200"/>
            <a:r>
              <a:rPr lang="fr-FR" dirty="0">
                <a:solidFill>
                  <a:prstClr val="black"/>
                </a:solidFill>
                <a:latin typeface="Calibri"/>
              </a:rPr>
              <a:t>9 tableaux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C71D44E7-52CF-5043-9278-216F15A444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8661" y="2865262"/>
            <a:ext cx="1404937" cy="1013176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13F18447-ECA0-9C4B-A433-EBCC70A9BE4F}"/>
              </a:ext>
            </a:extLst>
          </p:cNvPr>
          <p:cNvSpPr txBox="1"/>
          <p:nvPr/>
        </p:nvSpPr>
        <p:spPr>
          <a:xfrm>
            <a:off x="1248234" y="901327"/>
            <a:ext cx="9095916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fr-FR" sz="2400" dirty="0">
                <a:solidFill>
                  <a:prstClr val="black"/>
                </a:solidFill>
                <a:latin typeface="Calibri"/>
              </a:rPr>
              <a:t>Du côté des manuels : que donnent-ils à « voir » de la proportionnalité? </a:t>
            </a:r>
          </a:p>
        </p:txBody>
      </p:sp>
    </p:spTree>
    <p:extLst>
      <p:ext uri="{BB962C8B-B14F-4D97-AF65-F5344CB8AC3E}">
        <p14:creationId xmlns:p14="http://schemas.microsoft.com/office/powerpoint/2010/main" val="17329956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EC513FAD-ACEE-3E40-8499-530969EB0D6F}"/>
              </a:ext>
            </a:extLst>
          </p:cNvPr>
          <p:cNvSpPr txBox="1"/>
          <p:nvPr/>
        </p:nvSpPr>
        <p:spPr>
          <a:xfrm>
            <a:off x="2196824" y="76570"/>
            <a:ext cx="82894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3200" dirty="0">
                <a:solidFill>
                  <a:prstClr val="black"/>
                </a:solidFill>
                <a:latin typeface="Calibri"/>
              </a:rPr>
              <a:t>1-Que connaissons-nous de la proportionnalité ?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B8D1B71-342B-884E-983A-D021A5A124CD}"/>
              </a:ext>
            </a:extLst>
          </p:cNvPr>
          <p:cNvSpPr txBox="1"/>
          <p:nvPr/>
        </p:nvSpPr>
        <p:spPr>
          <a:xfrm>
            <a:off x="1894590" y="923513"/>
            <a:ext cx="4740359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fr-FR" sz="2400" dirty="0">
                <a:solidFill>
                  <a:prstClr val="black"/>
                </a:solidFill>
                <a:latin typeface="Calibri"/>
              </a:rPr>
              <a:t>Premier point de vigilance à retenir :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B6D5047-C68B-8A44-BE43-8D63FEE63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1806" y="1613596"/>
            <a:ext cx="4067504" cy="426913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defTabSz="457200">
              <a:lnSpc>
                <a:spcPct val="90000"/>
              </a:lnSpc>
              <a:buClrTx/>
            </a:pPr>
            <a:r>
              <a:rPr lang="fr-FR" altLang="fr-FR" sz="2400" dirty="0">
                <a:latin typeface="Calibri"/>
              </a:rPr>
              <a:t>Le </a:t>
            </a:r>
            <a:r>
              <a:rPr lang="fr-FR" altLang="fr-FR" sz="2400" b="1" dirty="0">
                <a:latin typeface="Calibri"/>
              </a:rPr>
              <a:t>sens de la proportionnalité 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A9B0BF7-655F-4A46-87C0-816E524E72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4642" y="4312005"/>
            <a:ext cx="5309142" cy="1526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just" defTabSz="457200">
              <a:lnSpc>
                <a:spcPct val="90000"/>
              </a:lnSpc>
              <a:buClrTx/>
            </a:pPr>
            <a:r>
              <a:rPr lang="fr-FR" altLang="fr-FR" sz="2400" dirty="0">
                <a:latin typeface="Calibri"/>
              </a:rPr>
              <a:t>Pour parler de proportionnalité </a:t>
            </a:r>
            <a:r>
              <a:rPr lang="fr-FR" altLang="fr-FR" sz="2400" b="1" dirty="0">
                <a:latin typeface="Calibri"/>
              </a:rPr>
              <a:t>avec des élèves </a:t>
            </a:r>
            <a:r>
              <a:rPr lang="fr-FR" altLang="fr-FR" sz="2400" dirty="0">
                <a:latin typeface="Calibri"/>
              </a:rPr>
              <a:t>(cycle 3 et 4), il est important de</a:t>
            </a:r>
          </a:p>
          <a:p>
            <a:pPr algn="just" defTabSz="457200">
              <a:lnSpc>
                <a:spcPct val="90000"/>
              </a:lnSpc>
              <a:buClrTx/>
            </a:pPr>
            <a:r>
              <a:rPr lang="fr-FR" altLang="fr-FR" sz="2400" dirty="0">
                <a:latin typeface="Calibri"/>
              </a:rPr>
              <a:t> </a:t>
            </a:r>
            <a:r>
              <a:rPr lang="fr-FR" altLang="fr-FR" sz="2400" b="1" u="sng" dirty="0">
                <a:solidFill>
                  <a:srgbClr val="FF0000"/>
                </a:solidFill>
                <a:latin typeface="Calibri"/>
              </a:rPr>
              <a:t>ne pas systématiser la représentation sous forme de tableau</a:t>
            </a:r>
            <a:r>
              <a:rPr lang="fr-FR" altLang="fr-FR" sz="2400" b="1" dirty="0">
                <a:latin typeface="Calibri"/>
              </a:rPr>
              <a:t> </a:t>
            </a:r>
            <a:r>
              <a:rPr lang="fr-FR" altLang="fr-FR" sz="2400" dirty="0">
                <a:latin typeface="Calibri"/>
              </a:rPr>
              <a:t>de nombres.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308E118-3AF2-CA43-9126-46884B098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0238" y="946938"/>
            <a:ext cx="4088524" cy="3365067"/>
          </a:xfrm>
          <a:prstGeom prst="rect">
            <a:avLst/>
          </a:prstGeom>
        </p:spPr>
      </p:pic>
      <p:sp>
        <p:nvSpPr>
          <p:cNvPr id="9" name="Flèche vers le bas 8">
            <a:extLst>
              <a:ext uri="{FF2B5EF4-FFF2-40B4-BE49-F238E27FC236}">
                <a16:creationId xmlns:a16="http://schemas.microsoft.com/office/drawing/2014/main" id="{A5E51B12-F603-784E-AB75-6BC62B8703E1}"/>
              </a:ext>
            </a:extLst>
          </p:cNvPr>
          <p:cNvSpPr/>
          <p:nvPr/>
        </p:nvSpPr>
        <p:spPr>
          <a:xfrm>
            <a:off x="3111422" y="2158916"/>
            <a:ext cx="380999" cy="717285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218BE83-0256-0D43-8019-140CBA1ADD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425" t="4812" r="19023" b="4540"/>
          <a:stretch/>
        </p:blipFill>
        <p:spPr>
          <a:xfrm>
            <a:off x="6781173" y="4320582"/>
            <a:ext cx="878397" cy="1408002"/>
          </a:xfrm>
          <a:prstGeom prst="rect">
            <a:avLst/>
          </a:prstGeom>
        </p:spPr>
      </p:pic>
      <p:sp>
        <p:nvSpPr>
          <p:cNvPr id="15" name="Flèche vers le bas 14">
            <a:extLst>
              <a:ext uri="{FF2B5EF4-FFF2-40B4-BE49-F238E27FC236}">
                <a16:creationId xmlns:a16="http://schemas.microsoft.com/office/drawing/2014/main" id="{2F33B083-8B1C-2B49-9108-9EE4E73D7AC6}"/>
              </a:ext>
            </a:extLst>
          </p:cNvPr>
          <p:cNvSpPr/>
          <p:nvPr/>
        </p:nvSpPr>
        <p:spPr>
          <a:xfrm rot="16200000">
            <a:off x="6305778" y="5299682"/>
            <a:ext cx="342487" cy="546436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C9D95E71-A22C-064A-A387-03E963CFDC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135" t="1116" r="14022" b="2835"/>
          <a:stretch/>
        </p:blipFill>
        <p:spPr>
          <a:xfrm>
            <a:off x="1451806" y="2457139"/>
            <a:ext cx="781806" cy="123418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B88EBE5-D833-064D-8BA6-A241F24FD69D}"/>
              </a:ext>
            </a:extLst>
          </p:cNvPr>
          <p:cNvSpPr/>
          <p:nvPr/>
        </p:nvSpPr>
        <p:spPr>
          <a:xfrm>
            <a:off x="2124842" y="3019385"/>
            <a:ext cx="2992660" cy="7571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457200">
              <a:lnSpc>
                <a:spcPct val="90000"/>
              </a:lnSpc>
            </a:pPr>
            <a:r>
              <a:rPr lang="fr-FR" altLang="fr-FR" sz="2400" b="1" dirty="0">
                <a:solidFill>
                  <a:prstClr val="black"/>
                </a:solidFill>
                <a:latin typeface="Calibri"/>
              </a:rPr>
              <a:t>liaison </a:t>
            </a:r>
            <a:r>
              <a:rPr lang="fr-FR" altLang="fr-FR" sz="2400" b="1" u="sng" dirty="0">
                <a:solidFill>
                  <a:prstClr val="black"/>
                </a:solidFill>
                <a:latin typeface="Calibri"/>
              </a:rPr>
              <a:t>multiplicative</a:t>
            </a:r>
            <a:r>
              <a:rPr lang="fr-FR" altLang="fr-FR" sz="2400" b="1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pPr algn="ctr" defTabSz="457200">
              <a:lnSpc>
                <a:spcPct val="90000"/>
              </a:lnSpc>
            </a:pPr>
            <a:r>
              <a:rPr lang="fr-FR" altLang="fr-FR" sz="2400" b="1" dirty="0">
                <a:solidFill>
                  <a:prstClr val="black"/>
                </a:solidFill>
                <a:latin typeface="Calibri"/>
              </a:rPr>
              <a:t>entre des grandeurs</a:t>
            </a:r>
            <a:endParaRPr lang="fr-FR" altLang="fr-FR" sz="2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B51B595-E54A-AC48-B8E4-E0F622BA6A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5538" y="823181"/>
            <a:ext cx="647821" cy="647821"/>
          </a:xfrm>
          <a:prstGeom prst="rect">
            <a:avLst/>
          </a:prstGeom>
        </p:spPr>
      </p:pic>
      <p:sp>
        <p:nvSpPr>
          <p:cNvPr id="3" name="Flèche vers le bas 2">
            <a:extLst>
              <a:ext uri="{FF2B5EF4-FFF2-40B4-BE49-F238E27FC236}">
                <a16:creationId xmlns:a16="http://schemas.microsoft.com/office/drawing/2014/main" id="{5D2F5923-1DA6-0744-8FFB-E3AEF6D594FA}"/>
              </a:ext>
            </a:extLst>
          </p:cNvPr>
          <p:cNvSpPr/>
          <p:nvPr/>
        </p:nvSpPr>
        <p:spPr>
          <a:xfrm rot="10800000">
            <a:off x="8246390" y="3776515"/>
            <a:ext cx="217932" cy="1297046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lèche vers le bas 15">
            <a:extLst>
              <a:ext uri="{FF2B5EF4-FFF2-40B4-BE49-F238E27FC236}">
                <a16:creationId xmlns:a16="http://schemas.microsoft.com/office/drawing/2014/main" id="{B85EC1EB-E75B-BE4B-8BBA-59A1A7496B64}"/>
              </a:ext>
            </a:extLst>
          </p:cNvPr>
          <p:cNvSpPr/>
          <p:nvPr/>
        </p:nvSpPr>
        <p:spPr>
          <a:xfrm rot="11688087">
            <a:off x="8760590" y="1580516"/>
            <a:ext cx="197949" cy="3517684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B77F560-72DA-7E40-9E35-DF1C22FC1A31}"/>
              </a:ext>
            </a:extLst>
          </p:cNvPr>
          <p:cNvSpPr txBox="1"/>
          <p:nvPr/>
        </p:nvSpPr>
        <p:spPr>
          <a:xfrm>
            <a:off x="7569214" y="4982321"/>
            <a:ext cx="3269549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457200"/>
            <a:r>
              <a:rPr lang="fr-FR" dirty="0">
                <a:solidFill>
                  <a:prstClr val="black"/>
                </a:solidFill>
                <a:latin typeface="Calibri"/>
              </a:rPr>
              <a:t>Aide « technique » </a:t>
            </a:r>
            <a:r>
              <a:rPr lang="fr-FR" b="1" dirty="0">
                <a:solidFill>
                  <a:prstClr val="black"/>
                </a:solidFill>
                <a:latin typeface="Calibri"/>
              </a:rPr>
              <a:t>vidée de sens</a:t>
            </a:r>
          </a:p>
        </p:txBody>
      </p:sp>
    </p:spTree>
    <p:extLst>
      <p:ext uri="{BB962C8B-B14F-4D97-AF65-F5344CB8AC3E}">
        <p14:creationId xmlns:p14="http://schemas.microsoft.com/office/powerpoint/2010/main" val="2285319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EC513FAD-ACEE-3E40-8499-530969EB0D6F}"/>
              </a:ext>
            </a:extLst>
          </p:cNvPr>
          <p:cNvSpPr txBox="1"/>
          <p:nvPr/>
        </p:nvSpPr>
        <p:spPr>
          <a:xfrm>
            <a:off x="2196824" y="76570"/>
            <a:ext cx="82894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3200" dirty="0">
                <a:solidFill>
                  <a:prstClr val="black"/>
                </a:solidFill>
                <a:latin typeface="Calibri"/>
              </a:rPr>
              <a:t>1-Que connaissons-nous de la proportionnalité ?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B8D1B71-342B-884E-983A-D021A5A124CD}"/>
              </a:ext>
            </a:extLst>
          </p:cNvPr>
          <p:cNvSpPr txBox="1"/>
          <p:nvPr/>
        </p:nvSpPr>
        <p:spPr>
          <a:xfrm>
            <a:off x="2032407" y="920573"/>
            <a:ext cx="2025245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fr-FR" sz="2400" dirty="0">
                <a:solidFill>
                  <a:prstClr val="black"/>
                </a:solidFill>
                <a:latin typeface="Calibri"/>
              </a:rPr>
              <a:t>Une définition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416E69B-4336-594A-BD75-7D4463BE4D70}"/>
              </a:ext>
            </a:extLst>
          </p:cNvPr>
          <p:cNvSpPr txBox="1"/>
          <p:nvPr/>
        </p:nvSpPr>
        <p:spPr>
          <a:xfrm>
            <a:off x="1435648" y="1641465"/>
            <a:ext cx="91513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fr-FR" sz="2400" dirty="0">
                <a:solidFill>
                  <a:prstClr val="black"/>
                </a:solidFill>
                <a:latin typeface="Calibri"/>
              </a:rPr>
              <a:t>Deux grandeurs (ou suite de nombres) sont dites </a:t>
            </a:r>
            <a:r>
              <a:rPr lang="fr-FR" sz="3600" b="1" dirty="0">
                <a:solidFill>
                  <a:prstClr val="black"/>
                </a:solidFill>
                <a:latin typeface="Calibri"/>
              </a:rPr>
              <a:t>« proportionnelles »</a:t>
            </a:r>
          </a:p>
          <a:p>
            <a:pPr algn="ctr" defTabSz="457200"/>
            <a:r>
              <a:rPr lang="fr-FR" sz="2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2400" dirty="0">
                <a:solidFill>
                  <a:prstClr val="black"/>
                </a:solidFill>
                <a:latin typeface="Calibri"/>
              </a:rPr>
              <a:t>si </a:t>
            </a:r>
          </a:p>
          <a:p>
            <a:pPr algn="ctr" defTabSz="457200"/>
            <a:r>
              <a:rPr lang="fr-FR" sz="2400" dirty="0">
                <a:solidFill>
                  <a:prstClr val="black"/>
                </a:solidFill>
                <a:latin typeface="Calibri"/>
              </a:rPr>
              <a:t>l’on peut passer de l’une à l’autre en </a:t>
            </a:r>
          </a:p>
          <a:p>
            <a:pPr algn="ctr" defTabSz="457200"/>
            <a:r>
              <a:rPr lang="fr-FR" sz="3600" b="1" dirty="0">
                <a:solidFill>
                  <a:prstClr val="black"/>
                </a:solidFill>
                <a:latin typeface="Calibri"/>
              </a:rPr>
              <a:t>multipliant par un même nombre </a:t>
            </a:r>
            <a:r>
              <a:rPr lang="fr-FR" sz="2400" dirty="0">
                <a:solidFill>
                  <a:prstClr val="black"/>
                </a:solidFill>
                <a:latin typeface="Calibri"/>
              </a:rPr>
              <a:t>non nul.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D710378-6766-D94F-A571-3A408176E4FC}"/>
              </a:ext>
            </a:extLst>
          </p:cNvPr>
          <p:cNvSpPr txBox="1"/>
          <p:nvPr/>
        </p:nvSpPr>
        <p:spPr>
          <a:xfrm>
            <a:off x="1435649" y="5262564"/>
            <a:ext cx="9508577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fr-FR" sz="2800" dirty="0">
                <a:solidFill>
                  <a:prstClr val="black"/>
                </a:solidFill>
                <a:latin typeface="Calibri"/>
              </a:rPr>
              <a:t>Il </a:t>
            </a:r>
            <a:r>
              <a:rPr lang="fr-FR" sz="2800" u="sng" dirty="0">
                <a:solidFill>
                  <a:prstClr val="black"/>
                </a:solidFill>
                <a:latin typeface="Calibri"/>
              </a:rPr>
              <a:t>ne s’agit pas </a:t>
            </a:r>
            <a:r>
              <a:rPr lang="fr-FR" sz="2800" dirty="0">
                <a:solidFill>
                  <a:prstClr val="black"/>
                </a:solidFill>
                <a:latin typeface="Calibri"/>
              </a:rPr>
              <a:t>d’institutionnaliser cette définition aux élèves, </a:t>
            </a:r>
          </a:p>
          <a:p>
            <a:pPr defTabSz="457200"/>
            <a:r>
              <a:rPr lang="fr-FR" sz="2800" dirty="0">
                <a:solidFill>
                  <a:prstClr val="black"/>
                </a:solidFill>
                <a:latin typeface="Calibri"/>
              </a:rPr>
              <a:t>mais d’en </a:t>
            </a:r>
            <a:r>
              <a:rPr lang="fr-FR" sz="2800" b="1" u="sng" dirty="0">
                <a:solidFill>
                  <a:prstClr val="black"/>
                </a:solidFill>
                <a:latin typeface="Calibri"/>
              </a:rPr>
              <a:t>construire  le sens</a:t>
            </a:r>
            <a:r>
              <a:rPr lang="fr-FR" sz="2800" dirty="0">
                <a:solidFill>
                  <a:prstClr val="black"/>
                </a:solidFill>
                <a:latin typeface="Calibri"/>
              </a:rPr>
              <a:t>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4038A27-98F4-A049-BFC9-D99672C56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537" y="823180"/>
            <a:ext cx="686066" cy="68606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E894BC6-C9D0-FD46-87F8-FE0CCC3BC2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9737" y="4246563"/>
            <a:ext cx="1063732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8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EC513FAD-ACEE-3E40-8499-530969EB0D6F}"/>
              </a:ext>
            </a:extLst>
          </p:cNvPr>
          <p:cNvSpPr txBox="1"/>
          <p:nvPr/>
        </p:nvSpPr>
        <p:spPr>
          <a:xfrm>
            <a:off x="2196824" y="76570"/>
            <a:ext cx="82894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3200" dirty="0">
                <a:solidFill>
                  <a:prstClr val="black"/>
                </a:solidFill>
                <a:latin typeface="Calibri"/>
              </a:rPr>
              <a:t>1-Que connaissons-nous de la proportionnalité ?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16EF94F-886F-F34C-BED0-7BBD253C1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767873"/>
            <a:ext cx="1029282" cy="1029282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A2F6C02C-6942-AA4B-A897-6C49A5CE16A8}"/>
              </a:ext>
            </a:extLst>
          </p:cNvPr>
          <p:cNvSpPr txBox="1"/>
          <p:nvPr/>
        </p:nvSpPr>
        <p:spPr>
          <a:xfrm>
            <a:off x="2253452" y="1044032"/>
            <a:ext cx="7601734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fr-FR" sz="2400" dirty="0">
                <a:solidFill>
                  <a:prstClr val="black"/>
                </a:solidFill>
                <a:latin typeface="Calibri"/>
              </a:rPr>
              <a:t>Quelles sont les autres techniques de résolution possibles ?</a:t>
            </a:r>
          </a:p>
        </p:txBody>
      </p:sp>
    </p:spTree>
    <p:extLst>
      <p:ext uri="{BB962C8B-B14F-4D97-AF65-F5344CB8AC3E}">
        <p14:creationId xmlns:p14="http://schemas.microsoft.com/office/powerpoint/2010/main" val="15976981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EC513FAD-ACEE-3E40-8499-530969EB0D6F}"/>
              </a:ext>
            </a:extLst>
          </p:cNvPr>
          <p:cNvSpPr txBox="1"/>
          <p:nvPr/>
        </p:nvSpPr>
        <p:spPr>
          <a:xfrm>
            <a:off x="2196824" y="76570"/>
            <a:ext cx="82894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3200" dirty="0">
                <a:solidFill>
                  <a:prstClr val="black"/>
                </a:solidFill>
                <a:latin typeface="Calibri"/>
              </a:rPr>
              <a:t>1-Que connaissons-nous de la proportionnalité ?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16EF94F-886F-F34C-BED0-7BBD253C1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767873"/>
            <a:ext cx="1029282" cy="102928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578C4FC-100B-CC41-BA08-4487E7FE1115}"/>
              </a:ext>
            </a:extLst>
          </p:cNvPr>
          <p:cNvSpPr txBox="1"/>
          <p:nvPr/>
        </p:nvSpPr>
        <p:spPr>
          <a:xfrm>
            <a:off x="2383199" y="3641546"/>
            <a:ext cx="2508422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fr-FR" sz="2400" dirty="0">
                <a:solidFill>
                  <a:prstClr val="black"/>
                </a:solidFill>
                <a:latin typeface="Calibri"/>
              </a:rPr>
              <a:t>Coefficient de proportionnalité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1903855-E730-E445-A429-BE000F350675}"/>
              </a:ext>
            </a:extLst>
          </p:cNvPr>
          <p:cNvSpPr txBox="1"/>
          <p:nvPr/>
        </p:nvSpPr>
        <p:spPr>
          <a:xfrm>
            <a:off x="2650303" y="5114744"/>
            <a:ext cx="2241319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457200"/>
            <a:r>
              <a:rPr lang="fr-FR" sz="2400" dirty="0">
                <a:solidFill>
                  <a:prstClr val="black"/>
                </a:solidFill>
                <a:latin typeface="Calibri"/>
              </a:rPr>
              <a:t>Passage à l’unité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AF4A1EA-AB03-714B-B9E3-C4863D2BD932}"/>
              </a:ext>
            </a:extLst>
          </p:cNvPr>
          <p:cNvSpPr txBox="1"/>
          <p:nvPr/>
        </p:nvSpPr>
        <p:spPr>
          <a:xfrm>
            <a:off x="7288821" y="4241710"/>
            <a:ext cx="2156103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457200"/>
            <a:r>
              <a:rPr lang="fr-FR" sz="2400" dirty="0">
                <a:solidFill>
                  <a:prstClr val="black"/>
                </a:solidFill>
                <a:latin typeface="Calibri"/>
              </a:rPr>
              <a:t>Produit en croix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BCCB716-E8E3-AB4E-B57C-B99A8AC46C2C}"/>
              </a:ext>
            </a:extLst>
          </p:cNvPr>
          <p:cNvSpPr txBox="1"/>
          <p:nvPr/>
        </p:nvSpPr>
        <p:spPr>
          <a:xfrm>
            <a:off x="6940114" y="2110433"/>
            <a:ext cx="2853519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fr-FR" sz="2400" dirty="0">
                <a:solidFill>
                  <a:prstClr val="black"/>
                </a:solidFill>
                <a:latin typeface="Calibri"/>
              </a:rPr>
              <a:t>Propriété de linéarité pour la multiplication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2DCBD8A-51DB-A34E-A96C-E28411C07A8A}"/>
              </a:ext>
            </a:extLst>
          </p:cNvPr>
          <p:cNvSpPr txBox="1"/>
          <p:nvPr/>
        </p:nvSpPr>
        <p:spPr>
          <a:xfrm>
            <a:off x="2205434" y="1045117"/>
            <a:ext cx="7601734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fr-FR" sz="2400" dirty="0">
                <a:solidFill>
                  <a:prstClr val="black"/>
                </a:solidFill>
                <a:latin typeface="Calibri"/>
              </a:rPr>
              <a:t>Quelles sont les autres techniques de résolution possibles ?</a:t>
            </a:r>
          </a:p>
        </p:txBody>
      </p:sp>
      <p:sp>
        <p:nvSpPr>
          <p:cNvPr id="9" name="Rectangle 8"/>
          <p:cNvSpPr/>
          <p:nvPr/>
        </p:nvSpPr>
        <p:spPr>
          <a:xfrm>
            <a:off x="1987114" y="2142160"/>
            <a:ext cx="3321487" cy="830997"/>
          </a:xfrm>
          <a:prstGeom prst="rect">
            <a:avLst/>
          </a:prstGeom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defTabSz="457200"/>
            <a:r>
              <a:rPr lang="fr-FR" sz="2400" dirty="0">
                <a:solidFill>
                  <a:prstClr val="black"/>
                </a:solidFill>
                <a:latin typeface="Calibri"/>
              </a:rPr>
              <a:t>Propriété de linéarité pour l’addition</a:t>
            </a:r>
          </a:p>
        </p:txBody>
      </p:sp>
    </p:spTree>
    <p:extLst>
      <p:ext uri="{BB962C8B-B14F-4D97-AF65-F5344CB8AC3E}">
        <p14:creationId xmlns:p14="http://schemas.microsoft.com/office/powerpoint/2010/main" val="32776811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EC513FAD-ACEE-3E40-8499-530969EB0D6F}"/>
              </a:ext>
            </a:extLst>
          </p:cNvPr>
          <p:cNvSpPr txBox="1"/>
          <p:nvPr/>
        </p:nvSpPr>
        <p:spPr>
          <a:xfrm>
            <a:off x="2196824" y="76570"/>
            <a:ext cx="82894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3200" dirty="0">
                <a:solidFill>
                  <a:prstClr val="black"/>
                </a:solidFill>
                <a:latin typeface="Calibri"/>
              </a:rPr>
              <a:t>1-Que connaissons-nous de la proportionnalité ?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16EF94F-886F-F34C-BED0-7BBD253C1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767873"/>
            <a:ext cx="1029282" cy="1029282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A2F6C02C-6942-AA4B-A897-6C49A5CE16A8}"/>
              </a:ext>
            </a:extLst>
          </p:cNvPr>
          <p:cNvSpPr txBox="1"/>
          <p:nvPr/>
        </p:nvSpPr>
        <p:spPr>
          <a:xfrm>
            <a:off x="2253452" y="1044032"/>
            <a:ext cx="7601734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fr-FR" sz="2400" dirty="0">
                <a:solidFill>
                  <a:prstClr val="black"/>
                </a:solidFill>
                <a:latin typeface="Calibri"/>
              </a:rPr>
              <a:t>Propriété de linéarité pour l’addition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2288" y="1631148"/>
            <a:ext cx="5918427" cy="368856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253452" y="5573486"/>
            <a:ext cx="74094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b="1" dirty="0">
                <a:solidFill>
                  <a:prstClr val="black"/>
                </a:solidFill>
                <a:latin typeface="Calibri"/>
              </a:rPr>
              <a:t>Si on sait que 3 crayons coûtent 1,20€ et que 6 crayons coûtent 2, 40€ et qu'on en déduit que 3+6 crayons soit 9 crayons coûtent 1,20+2,40 soit 3,60€, on utilise la propriété de linéarité additive.</a:t>
            </a:r>
          </a:p>
        </p:txBody>
      </p:sp>
    </p:spTree>
    <p:extLst>
      <p:ext uri="{BB962C8B-B14F-4D97-AF65-F5344CB8AC3E}">
        <p14:creationId xmlns:p14="http://schemas.microsoft.com/office/powerpoint/2010/main" val="27368161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EC513FAD-ACEE-3E40-8499-530969EB0D6F}"/>
              </a:ext>
            </a:extLst>
          </p:cNvPr>
          <p:cNvSpPr txBox="1"/>
          <p:nvPr/>
        </p:nvSpPr>
        <p:spPr>
          <a:xfrm>
            <a:off x="2196824" y="76570"/>
            <a:ext cx="82894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3200" dirty="0">
                <a:solidFill>
                  <a:prstClr val="black"/>
                </a:solidFill>
                <a:latin typeface="Calibri"/>
              </a:rPr>
              <a:t>1-Que connaissons-nous de la proportionnalité ?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16EF94F-886F-F34C-BED0-7BBD253C1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767873"/>
            <a:ext cx="1029282" cy="1029282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A2F6C02C-6942-AA4B-A897-6C49A5CE16A8}"/>
              </a:ext>
            </a:extLst>
          </p:cNvPr>
          <p:cNvSpPr txBox="1"/>
          <p:nvPr/>
        </p:nvSpPr>
        <p:spPr>
          <a:xfrm>
            <a:off x="2253452" y="1044032"/>
            <a:ext cx="7601734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fr-FR" sz="2400" dirty="0">
                <a:solidFill>
                  <a:prstClr val="black"/>
                </a:solidFill>
                <a:latin typeface="Calibri"/>
              </a:rPr>
              <a:t>Propriété de linéarité pour la multiplication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4163" y="1664991"/>
            <a:ext cx="6403295" cy="360709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253452" y="5573486"/>
            <a:ext cx="74094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b="1" dirty="0">
                <a:solidFill>
                  <a:prstClr val="black"/>
                </a:solidFill>
                <a:latin typeface="Calibri"/>
              </a:rPr>
              <a:t>Si on sait que 3 crayons coûtent 1,20€ et qu'on en déduit que 2x3 crayons soit 6 crayons coûtent 2x1,20  soit 2,40€, on utilise la propriété de linéarité multiplicative.</a:t>
            </a:r>
          </a:p>
        </p:txBody>
      </p:sp>
    </p:spTree>
    <p:extLst>
      <p:ext uri="{BB962C8B-B14F-4D97-AF65-F5344CB8AC3E}">
        <p14:creationId xmlns:p14="http://schemas.microsoft.com/office/powerpoint/2010/main" val="3007799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3521088-D2D6-A044-B8EE-AF6DC33CB236}"/>
              </a:ext>
            </a:extLst>
          </p:cNvPr>
          <p:cNvSpPr txBox="1"/>
          <p:nvPr/>
        </p:nvSpPr>
        <p:spPr>
          <a:xfrm>
            <a:off x="5207787" y="1"/>
            <a:ext cx="992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3600" dirty="0">
                <a:solidFill>
                  <a:prstClr val="black"/>
                </a:solidFill>
                <a:latin typeface="Calibri"/>
              </a:rPr>
              <a:t>Plan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2970AA7-96B3-B84A-A7A5-EF6E32044F81}"/>
              </a:ext>
            </a:extLst>
          </p:cNvPr>
          <p:cNvSpPr txBox="1"/>
          <p:nvPr/>
        </p:nvSpPr>
        <p:spPr>
          <a:xfrm>
            <a:off x="1351730" y="1873237"/>
            <a:ext cx="58718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2400" dirty="0">
                <a:solidFill>
                  <a:prstClr val="black"/>
                </a:solidFill>
                <a:latin typeface="Calibri"/>
              </a:rPr>
              <a:t>1- Apports théoriques sur la proportionnalité.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7238E12-0909-2B4B-B4A1-57481AF8390F}"/>
              </a:ext>
            </a:extLst>
          </p:cNvPr>
          <p:cNvSpPr txBox="1"/>
          <p:nvPr/>
        </p:nvSpPr>
        <p:spPr>
          <a:xfrm>
            <a:off x="1351730" y="2597371"/>
            <a:ext cx="9843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2400" dirty="0">
                <a:solidFill>
                  <a:prstClr val="black"/>
                </a:solidFill>
                <a:latin typeface="Calibri"/>
              </a:rPr>
              <a:t>2- Analyser les énoncés proposés par les manuels, les productions des élèves.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0A0864E-FBDF-2943-8857-4AAFF93D1496}"/>
              </a:ext>
            </a:extLst>
          </p:cNvPr>
          <p:cNvSpPr txBox="1"/>
          <p:nvPr/>
        </p:nvSpPr>
        <p:spPr>
          <a:xfrm>
            <a:off x="1379634" y="3436347"/>
            <a:ext cx="9150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sz="2400" dirty="0">
                <a:solidFill>
                  <a:prstClr val="black"/>
                </a:solidFill>
                <a:latin typeface="Calibri"/>
              </a:rPr>
              <a:t>3- Repères de progressivité.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C177BB2-2319-C04E-AAA9-F427D9C109AC}"/>
              </a:ext>
            </a:extLst>
          </p:cNvPr>
          <p:cNvSpPr txBox="1"/>
          <p:nvPr/>
        </p:nvSpPr>
        <p:spPr>
          <a:xfrm>
            <a:off x="1379635" y="1143988"/>
            <a:ext cx="1738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2400" dirty="0">
                <a:solidFill>
                  <a:prstClr val="black"/>
                </a:solidFill>
                <a:latin typeface="Calibri"/>
              </a:rPr>
              <a:t>Introduction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B5D59EF-FFE2-9747-97D4-9B3E4674DCC7}"/>
              </a:ext>
            </a:extLst>
          </p:cNvPr>
          <p:cNvSpPr txBox="1"/>
          <p:nvPr/>
        </p:nvSpPr>
        <p:spPr>
          <a:xfrm>
            <a:off x="1351730" y="5406021"/>
            <a:ext cx="15488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fr-FR" sz="2400" dirty="0">
              <a:solidFill>
                <a:prstClr val="black"/>
              </a:solidFill>
              <a:latin typeface="Calibri"/>
            </a:endParaRPr>
          </a:p>
          <a:p>
            <a:pPr defTabSz="457200"/>
            <a:r>
              <a:rPr lang="fr-FR" sz="2400" dirty="0">
                <a:solidFill>
                  <a:prstClr val="black"/>
                </a:solidFill>
                <a:latin typeface="Calibri"/>
              </a:rPr>
              <a:t>Conclusion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1336307-0D7F-44F1-9B63-14C2229063E7}"/>
              </a:ext>
            </a:extLst>
          </p:cNvPr>
          <p:cNvSpPr txBox="1"/>
          <p:nvPr/>
        </p:nvSpPr>
        <p:spPr>
          <a:xfrm>
            <a:off x="1379636" y="4186362"/>
            <a:ext cx="8288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sz="2400" dirty="0">
                <a:solidFill>
                  <a:prstClr val="black"/>
                </a:solidFill>
                <a:latin typeface="Calibri"/>
              </a:rPr>
              <a:t>4- Analyser, modifier et enrichir les énoncés proposés par les manuels si besoin.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351EEB8-3BB2-49FF-BC65-71C6AF37FDAF}"/>
              </a:ext>
            </a:extLst>
          </p:cNvPr>
          <p:cNvSpPr txBox="1"/>
          <p:nvPr/>
        </p:nvSpPr>
        <p:spPr>
          <a:xfrm>
            <a:off x="1379636" y="5017359"/>
            <a:ext cx="8288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dirty="0">
                <a:solidFill>
                  <a:prstClr val="black"/>
                </a:solidFill>
                <a:latin typeface="Calibri"/>
              </a:rPr>
              <a:t>5- </a:t>
            </a:r>
            <a:r>
              <a:rPr lang="fr-FR" sz="2400" dirty="0">
                <a:solidFill>
                  <a:prstClr val="black"/>
                </a:solidFill>
                <a:latin typeface="Calibri"/>
              </a:rPr>
              <a:t>Comment aider les élèves à surmonter leurs difficultés ?</a:t>
            </a:r>
          </a:p>
        </p:txBody>
      </p:sp>
    </p:spTree>
    <p:extLst>
      <p:ext uri="{BB962C8B-B14F-4D97-AF65-F5344CB8AC3E}">
        <p14:creationId xmlns:p14="http://schemas.microsoft.com/office/powerpoint/2010/main" val="17734084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EC513FAD-ACEE-3E40-8499-530969EB0D6F}"/>
              </a:ext>
            </a:extLst>
          </p:cNvPr>
          <p:cNvSpPr txBox="1"/>
          <p:nvPr/>
        </p:nvSpPr>
        <p:spPr>
          <a:xfrm>
            <a:off x="2196824" y="76570"/>
            <a:ext cx="82894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3200" dirty="0">
                <a:solidFill>
                  <a:prstClr val="black"/>
                </a:solidFill>
                <a:latin typeface="Calibri"/>
              </a:rPr>
              <a:t>1-Que connaissons-nous de la proportionnalité ?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16EF94F-886F-F34C-BED0-7BBD253C1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767873"/>
            <a:ext cx="1029282" cy="1029282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A2F6C02C-6942-AA4B-A897-6C49A5CE16A8}"/>
              </a:ext>
            </a:extLst>
          </p:cNvPr>
          <p:cNvSpPr txBox="1"/>
          <p:nvPr/>
        </p:nvSpPr>
        <p:spPr>
          <a:xfrm>
            <a:off x="2253452" y="1044032"/>
            <a:ext cx="7601734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fr-FR" sz="2400" dirty="0">
                <a:solidFill>
                  <a:prstClr val="black"/>
                </a:solidFill>
                <a:latin typeface="Calibri"/>
              </a:rPr>
              <a:t>Coefficient de proportionnalité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6078" y="1797155"/>
            <a:ext cx="8920194" cy="135638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7641" y="3733800"/>
            <a:ext cx="9213342" cy="172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434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EC513FAD-ACEE-3E40-8499-530969EB0D6F}"/>
              </a:ext>
            </a:extLst>
          </p:cNvPr>
          <p:cNvSpPr txBox="1"/>
          <p:nvPr/>
        </p:nvSpPr>
        <p:spPr>
          <a:xfrm>
            <a:off x="2196824" y="76570"/>
            <a:ext cx="82894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3200" dirty="0">
                <a:solidFill>
                  <a:prstClr val="black"/>
                </a:solidFill>
                <a:latin typeface="Calibri"/>
              </a:rPr>
              <a:t>1-Que connaissons-nous de la proportionnalité ?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16EF94F-886F-F34C-BED0-7BBD253C1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767873"/>
            <a:ext cx="1029282" cy="1029282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A2F6C02C-6942-AA4B-A897-6C49A5CE16A8}"/>
              </a:ext>
            </a:extLst>
          </p:cNvPr>
          <p:cNvSpPr txBox="1"/>
          <p:nvPr/>
        </p:nvSpPr>
        <p:spPr>
          <a:xfrm>
            <a:off x="2253452" y="1044032"/>
            <a:ext cx="7601734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fr-FR" sz="2400" dirty="0">
                <a:solidFill>
                  <a:prstClr val="black"/>
                </a:solidFill>
                <a:latin typeface="Calibri"/>
              </a:rPr>
              <a:t>Coefficient de proportionnalité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4894" y="2179843"/>
            <a:ext cx="9104516" cy="288893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7152" y="5578483"/>
            <a:ext cx="4389120" cy="109728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680097" y="5578483"/>
            <a:ext cx="3196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fr-FR" dirty="0">
                <a:solidFill>
                  <a:prstClr val="black"/>
                </a:solidFill>
                <a:latin typeface="Calibri"/>
              </a:rPr>
              <a:t>                          Source : Eduscol :</a:t>
            </a:r>
          </a:p>
        </p:txBody>
      </p:sp>
    </p:spTree>
    <p:extLst>
      <p:ext uri="{BB962C8B-B14F-4D97-AF65-F5344CB8AC3E}">
        <p14:creationId xmlns:p14="http://schemas.microsoft.com/office/powerpoint/2010/main" val="18908839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EC513FAD-ACEE-3E40-8499-530969EB0D6F}"/>
              </a:ext>
            </a:extLst>
          </p:cNvPr>
          <p:cNvSpPr txBox="1"/>
          <p:nvPr/>
        </p:nvSpPr>
        <p:spPr>
          <a:xfrm>
            <a:off x="2196824" y="76570"/>
            <a:ext cx="82894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3200" dirty="0">
                <a:solidFill>
                  <a:prstClr val="black"/>
                </a:solidFill>
                <a:latin typeface="Calibri"/>
              </a:rPr>
              <a:t>1-Que connaissons-nous de la proportionnalité ?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16EF94F-886F-F34C-BED0-7BBD253C1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767873"/>
            <a:ext cx="1029282" cy="1029282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A2F6C02C-6942-AA4B-A897-6C49A5CE16A8}"/>
              </a:ext>
            </a:extLst>
          </p:cNvPr>
          <p:cNvSpPr txBox="1"/>
          <p:nvPr/>
        </p:nvSpPr>
        <p:spPr>
          <a:xfrm>
            <a:off x="2253452" y="1044032"/>
            <a:ext cx="7601734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fr-FR" sz="2400" dirty="0">
                <a:solidFill>
                  <a:prstClr val="black"/>
                </a:solidFill>
                <a:latin typeface="Calibri"/>
              </a:rPr>
              <a:t>Passage par l’unité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8024" y="1797156"/>
            <a:ext cx="8627047" cy="131180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7642" y="3939540"/>
            <a:ext cx="9301553" cy="115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582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EC513FAD-ACEE-3E40-8499-530969EB0D6F}"/>
              </a:ext>
            </a:extLst>
          </p:cNvPr>
          <p:cNvSpPr txBox="1"/>
          <p:nvPr/>
        </p:nvSpPr>
        <p:spPr>
          <a:xfrm>
            <a:off x="2196824" y="76570"/>
            <a:ext cx="82894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3200" dirty="0">
                <a:solidFill>
                  <a:prstClr val="black"/>
                </a:solidFill>
                <a:latin typeface="Calibri"/>
              </a:rPr>
              <a:t>1-Que connaissons-nous de la proportionnalité ?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16EF94F-886F-F34C-BED0-7BBD253C1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767873"/>
            <a:ext cx="1029282" cy="1029282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A2F6C02C-6942-AA4B-A897-6C49A5CE16A8}"/>
              </a:ext>
            </a:extLst>
          </p:cNvPr>
          <p:cNvSpPr txBox="1"/>
          <p:nvPr/>
        </p:nvSpPr>
        <p:spPr>
          <a:xfrm>
            <a:off x="2253452" y="1044032"/>
            <a:ext cx="7601734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fr-FR" sz="2400" dirty="0">
                <a:solidFill>
                  <a:prstClr val="black"/>
                </a:solidFill>
                <a:latin typeface="Calibri"/>
              </a:rPr>
              <a:t>Passage par l’unité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228" y="2452688"/>
            <a:ext cx="8928007" cy="321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4725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EC513FAD-ACEE-3E40-8499-530969EB0D6F}"/>
              </a:ext>
            </a:extLst>
          </p:cNvPr>
          <p:cNvSpPr txBox="1"/>
          <p:nvPr/>
        </p:nvSpPr>
        <p:spPr>
          <a:xfrm>
            <a:off x="2196824" y="76570"/>
            <a:ext cx="82894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3200" dirty="0">
                <a:solidFill>
                  <a:prstClr val="black"/>
                </a:solidFill>
                <a:latin typeface="Calibri"/>
              </a:rPr>
              <a:t>1-Que connaissons-nous de la proportionnalité ?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16EF94F-886F-F34C-BED0-7BBD253C1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767873"/>
            <a:ext cx="1029282" cy="1029282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A2F6C02C-6942-AA4B-A897-6C49A5CE16A8}"/>
              </a:ext>
            </a:extLst>
          </p:cNvPr>
          <p:cNvSpPr txBox="1"/>
          <p:nvPr/>
        </p:nvSpPr>
        <p:spPr>
          <a:xfrm>
            <a:off x="2253452" y="1044032"/>
            <a:ext cx="7601734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fr-FR" sz="2400" dirty="0">
                <a:solidFill>
                  <a:prstClr val="black"/>
                </a:solidFill>
                <a:latin typeface="Calibri"/>
              </a:rPr>
              <a:t>Le produit en croix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879" y="1999198"/>
            <a:ext cx="9324222" cy="402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2767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EC513FAD-ACEE-3E40-8499-530969EB0D6F}"/>
              </a:ext>
            </a:extLst>
          </p:cNvPr>
          <p:cNvSpPr txBox="1"/>
          <p:nvPr/>
        </p:nvSpPr>
        <p:spPr>
          <a:xfrm>
            <a:off x="2196824" y="76570"/>
            <a:ext cx="82894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3200" dirty="0">
                <a:solidFill>
                  <a:prstClr val="black"/>
                </a:solidFill>
                <a:latin typeface="Calibri"/>
              </a:rPr>
              <a:t>1-Que connaissons-nous de la proportionnalité ?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16EF94F-886F-F34C-BED0-7BBD253C1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767873"/>
            <a:ext cx="1029282" cy="102928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578C4FC-100B-CC41-BA08-4487E7FE1115}"/>
              </a:ext>
            </a:extLst>
          </p:cNvPr>
          <p:cNvSpPr txBox="1"/>
          <p:nvPr/>
        </p:nvSpPr>
        <p:spPr>
          <a:xfrm>
            <a:off x="1400757" y="1938910"/>
            <a:ext cx="2508422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fr-FR" sz="2400" dirty="0">
                <a:solidFill>
                  <a:prstClr val="black"/>
                </a:solidFill>
                <a:latin typeface="Calibri"/>
              </a:rPr>
              <a:t>Coefficient de proportionnalité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1903855-E730-E445-A429-BE000F350675}"/>
              </a:ext>
            </a:extLst>
          </p:cNvPr>
          <p:cNvSpPr txBox="1"/>
          <p:nvPr/>
        </p:nvSpPr>
        <p:spPr>
          <a:xfrm>
            <a:off x="5799788" y="1942726"/>
            <a:ext cx="1686863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fr-FR" sz="2400" dirty="0">
                <a:solidFill>
                  <a:prstClr val="black"/>
                </a:solidFill>
                <a:latin typeface="Calibri"/>
              </a:rPr>
              <a:t>Passage à l’unité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AF4A1EA-AB03-714B-B9E3-C4863D2BD932}"/>
              </a:ext>
            </a:extLst>
          </p:cNvPr>
          <p:cNvSpPr txBox="1"/>
          <p:nvPr/>
        </p:nvSpPr>
        <p:spPr>
          <a:xfrm>
            <a:off x="4185445" y="1938910"/>
            <a:ext cx="1443831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fr-FR" sz="2400" dirty="0">
                <a:solidFill>
                  <a:prstClr val="black"/>
                </a:solidFill>
                <a:latin typeface="Calibri"/>
              </a:rPr>
              <a:t>Produit en croix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BCCB716-E8E3-AB4E-B57C-B99A8AC46C2C}"/>
              </a:ext>
            </a:extLst>
          </p:cNvPr>
          <p:cNvSpPr txBox="1"/>
          <p:nvPr/>
        </p:nvSpPr>
        <p:spPr>
          <a:xfrm>
            <a:off x="7632754" y="1939351"/>
            <a:ext cx="2997147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fr-FR" sz="2400" dirty="0">
                <a:solidFill>
                  <a:prstClr val="black"/>
                </a:solidFill>
                <a:latin typeface="Calibri"/>
              </a:rPr>
              <a:t>Propriétés de linéarité de l’addition et la multiplication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2DCBD8A-51DB-A34E-A96C-E28411C07A8A}"/>
              </a:ext>
            </a:extLst>
          </p:cNvPr>
          <p:cNvSpPr txBox="1"/>
          <p:nvPr/>
        </p:nvSpPr>
        <p:spPr>
          <a:xfrm>
            <a:off x="2826822" y="4184214"/>
            <a:ext cx="7803079" cy="10156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fr-FR" sz="3000" dirty="0">
                <a:solidFill>
                  <a:prstClr val="black"/>
                </a:solidFill>
                <a:latin typeface="Calibri"/>
              </a:rPr>
              <a:t>Quelles sont les éléments théoriques </a:t>
            </a:r>
          </a:p>
          <a:p>
            <a:pPr algn="ctr" defTabSz="457200"/>
            <a:r>
              <a:rPr lang="fr-FR" sz="3000" dirty="0">
                <a:solidFill>
                  <a:prstClr val="black"/>
                </a:solidFill>
                <a:latin typeface="Calibri"/>
              </a:rPr>
              <a:t>sous-jacents à ces techniques ?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3D4CC8C-B4F3-0D42-B7E6-70F90E918329}"/>
              </a:ext>
            </a:extLst>
          </p:cNvPr>
          <p:cNvSpPr txBox="1"/>
          <p:nvPr/>
        </p:nvSpPr>
        <p:spPr>
          <a:xfrm>
            <a:off x="2196823" y="1127180"/>
            <a:ext cx="7601734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fr-FR" sz="2400" dirty="0">
                <a:solidFill>
                  <a:prstClr val="black"/>
                </a:solidFill>
                <a:latin typeface="Calibri"/>
              </a:rPr>
              <a:t>Quelles sont les autres techniques de résolution possibles ?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3EBE2DA-BE69-814A-A643-ED9EC0AC68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08" r="10906" b="4966"/>
          <a:stretch/>
        </p:blipFill>
        <p:spPr>
          <a:xfrm>
            <a:off x="1400757" y="4343401"/>
            <a:ext cx="1242431" cy="1600200"/>
          </a:xfrm>
          <a:prstGeom prst="rect">
            <a:avLst/>
          </a:prstGeom>
        </p:spPr>
      </p:pic>
      <p:sp>
        <p:nvSpPr>
          <p:cNvPr id="9" name="Flèche vers le bas 8">
            <a:extLst>
              <a:ext uri="{FF2B5EF4-FFF2-40B4-BE49-F238E27FC236}">
                <a16:creationId xmlns:a16="http://schemas.microsoft.com/office/drawing/2014/main" id="{75C3FB3F-44F9-044C-834F-886773CE83A6}"/>
              </a:ext>
            </a:extLst>
          </p:cNvPr>
          <p:cNvSpPr/>
          <p:nvPr/>
        </p:nvSpPr>
        <p:spPr>
          <a:xfrm>
            <a:off x="5611946" y="2928900"/>
            <a:ext cx="729601" cy="1100137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85A8A1FE-2B5A-CA44-8C44-478BFB897DAA}"/>
              </a:ext>
            </a:extLst>
          </p:cNvPr>
          <p:cNvSpPr txBox="1"/>
          <p:nvPr/>
        </p:nvSpPr>
        <p:spPr>
          <a:xfrm>
            <a:off x="2821226" y="5439528"/>
            <a:ext cx="7808674" cy="10156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fr-FR" sz="3000" dirty="0">
                <a:solidFill>
                  <a:prstClr val="black"/>
                </a:solidFill>
                <a:latin typeface="Calibri"/>
              </a:rPr>
              <a:t>Quelles sont les variables didactiques qui en découlent ?</a:t>
            </a:r>
          </a:p>
        </p:txBody>
      </p:sp>
    </p:spTree>
    <p:extLst>
      <p:ext uri="{BB962C8B-B14F-4D97-AF65-F5344CB8AC3E}">
        <p14:creationId xmlns:p14="http://schemas.microsoft.com/office/powerpoint/2010/main" val="24299457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EC513FAD-ACEE-3E40-8499-530969EB0D6F}"/>
              </a:ext>
            </a:extLst>
          </p:cNvPr>
          <p:cNvSpPr txBox="1"/>
          <p:nvPr/>
        </p:nvSpPr>
        <p:spPr>
          <a:xfrm>
            <a:off x="2196824" y="76570"/>
            <a:ext cx="82894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3200" dirty="0">
                <a:solidFill>
                  <a:prstClr val="black"/>
                </a:solidFill>
                <a:latin typeface="Calibri"/>
              </a:rPr>
              <a:t>1-Que connaissons-nous de la proportionnalité ?</a:t>
            </a: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16F5FA44-683C-104E-91D0-CA8D6B58CC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3339" y="3434460"/>
            <a:ext cx="9448800" cy="536121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39725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defTabSz="457200">
              <a:buClrTx/>
            </a:pPr>
            <a:r>
              <a:rPr lang="fr-FR" altLang="fr-FR" sz="2400" dirty="0">
                <a:latin typeface="Calibri"/>
              </a:rPr>
              <a:t>1-Sachant que 4 bonbons valent 2 euros, combien valent 8 bonbons ?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CFC2D33A-052F-AC41-BC78-39DF24AFE374}"/>
              </a:ext>
            </a:extLst>
          </p:cNvPr>
          <p:cNvGrpSpPr/>
          <p:nvPr/>
        </p:nvGrpSpPr>
        <p:grpSpPr>
          <a:xfrm>
            <a:off x="1353339" y="1341004"/>
            <a:ext cx="9580054" cy="1896182"/>
            <a:chOff x="315310" y="2081523"/>
            <a:chExt cx="9580054" cy="189618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37357CB-2F69-E745-879E-C1C3EF75A751}"/>
                </a:ext>
              </a:extLst>
            </p:cNvPr>
            <p:cNvSpPr/>
            <p:nvPr/>
          </p:nvSpPr>
          <p:spPr>
            <a:xfrm>
              <a:off x="315310" y="2366400"/>
              <a:ext cx="9448800" cy="1611305"/>
            </a:xfrm>
            <a:prstGeom prst="rect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DB0576DB-DFF8-194C-AE51-197C81189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29088" y="2081523"/>
              <a:ext cx="566276" cy="425835"/>
            </a:xfrm>
            <a:prstGeom prst="rect">
              <a:avLst/>
            </a:prstGeom>
          </p:spPr>
        </p:pic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89C20967-81B2-204C-978C-A2D8981C339A}"/>
                </a:ext>
              </a:extLst>
            </p:cNvPr>
            <p:cNvGrpSpPr/>
            <p:nvPr/>
          </p:nvGrpSpPr>
          <p:grpSpPr>
            <a:xfrm>
              <a:off x="386888" y="2866302"/>
              <a:ext cx="9225338" cy="926901"/>
              <a:chOff x="386888" y="2866302"/>
              <a:chExt cx="9225338" cy="926901"/>
            </a:xfrm>
          </p:grpSpPr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3BE4810C-45F7-474C-AE9F-FC769D26881A}"/>
                  </a:ext>
                </a:extLst>
              </p:cNvPr>
              <p:cNvSpPr txBox="1"/>
              <p:nvPr/>
            </p:nvSpPr>
            <p:spPr>
              <a:xfrm>
                <a:off x="386888" y="2866302"/>
                <a:ext cx="837961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fr-FR" sz="2400" dirty="0">
                    <a:solidFill>
                      <a:prstClr val="black"/>
                    </a:solidFill>
                    <a:latin typeface="Calibri"/>
                  </a:rPr>
                  <a:t>1-Résoudre chaque problème de </a:t>
                </a:r>
                <a:r>
                  <a:rPr lang="fr-FR" sz="2400" u="sng" dirty="0">
                    <a:solidFill>
                      <a:prstClr val="black"/>
                    </a:solidFill>
                    <a:latin typeface="Calibri"/>
                  </a:rPr>
                  <a:t>la façon la plus facile </a:t>
                </a:r>
                <a:r>
                  <a:rPr lang="fr-FR" sz="2400" dirty="0">
                    <a:solidFill>
                      <a:prstClr val="black"/>
                    </a:solidFill>
                    <a:latin typeface="Calibri"/>
                  </a:rPr>
                  <a:t>pour vous. </a:t>
                </a:r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6D95F7FA-1814-DE4B-8B15-684C37994EA8}"/>
                  </a:ext>
                </a:extLst>
              </p:cNvPr>
              <p:cNvSpPr txBox="1"/>
              <p:nvPr/>
            </p:nvSpPr>
            <p:spPr>
              <a:xfrm>
                <a:off x="386888" y="3331538"/>
                <a:ext cx="922533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fr-FR" sz="2400" dirty="0">
                    <a:solidFill>
                      <a:prstClr val="black"/>
                    </a:solidFill>
                    <a:latin typeface="Calibri"/>
                  </a:rPr>
                  <a:t>2-Identifier les variables qui influencent un changement de procédure.</a:t>
                </a:r>
              </a:p>
            </p:txBody>
          </p:sp>
        </p:grp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8DE9B8A4-6651-DF40-9BB3-6EEB6CE3FE4B}"/>
                </a:ext>
              </a:extLst>
            </p:cNvPr>
            <p:cNvSpPr txBox="1"/>
            <p:nvPr/>
          </p:nvSpPr>
          <p:spPr>
            <a:xfrm>
              <a:off x="386888" y="2404637"/>
              <a:ext cx="25196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fr-FR" sz="2400" b="1" dirty="0">
                  <a:solidFill>
                    <a:prstClr val="black"/>
                  </a:solidFill>
                  <a:latin typeface="Calibri"/>
                </a:rPr>
                <a:t>Mise en activité 1:</a:t>
              </a:r>
            </a:p>
          </p:txBody>
        </p:sp>
      </p:grpSp>
      <p:sp>
        <p:nvSpPr>
          <p:cNvPr id="38" name="Rectangle 3">
            <a:extLst>
              <a:ext uri="{FF2B5EF4-FFF2-40B4-BE49-F238E27FC236}">
                <a16:creationId xmlns:a16="http://schemas.microsoft.com/office/drawing/2014/main" id="{BEBBFCF1-C72D-2D4C-B156-B1BB5831F5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3339" y="5123950"/>
            <a:ext cx="9448800" cy="501902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39725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defTabSz="457200">
              <a:buClrTx/>
            </a:pPr>
            <a:r>
              <a:rPr lang="fr-FR" altLang="fr-FR" sz="2400" dirty="0">
                <a:latin typeface="Calibri"/>
              </a:rPr>
              <a:t>3-Sachant que 4 bonbons valent 2,42 euros, combien valent 8 bonbons ?</a:t>
            </a:r>
          </a:p>
        </p:txBody>
      </p:sp>
      <p:sp>
        <p:nvSpPr>
          <p:cNvPr id="39" name="Rectangle 2">
            <a:extLst>
              <a:ext uri="{FF2B5EF4-FFF2-40B4-BE49-F238E27FC236}">
                <a16:creationId xmlns:a16="http://schemas.microsoft.com/office/drawing/2014/main" id="{1CB54845-6E93-3345-8323-B94BD7B7E9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3339" y="4290136"/>
            <a:ext cx="9448800" cy="514258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39725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defTabSz="457200">
              <a:buClrTx/>
            </a:pPr>
            <a:r>
              <a:rPr lang="fr-FR" altLang="fr-FR" sz="2400" dirty="0">
                <a:latin typeface="Calibri"/>
              </a:rPr>
              <a:t>2-Sachant que 4 bonbons valent 2 euros, combien valent 14 bonbons ?</a:t>
            </a:r>
          </a:p>
        </p:txBody>
      </p:sp>
      <p:sp>
        <p:nvSpPr>
          <p:cNvPr id="40" name="Rectangle 4">
            <a:extLst>
              <a:ext uri="{FF2B5EF4-FFF2-40B4-BE49-F238E27FC236}">
                <a16:creationId xmlns:a16="http://schemas.microsoft.com/office/drawing/2014/main" id="{C257C250-2D07-C540-8305-96AA90DB2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3339" y="5999280"/>
            <a:ext cx="9448800" cy="526781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39725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defTabSz="457200">
              <a:buClrTx/>
            </a:pPr>
            <a:r>
              <a:rPr lang="fr-FR" altLang="fr-FR" sz="2400" dirty="0">
                <a:latin typeface="Calibri"/>
              </a:rPr>
              <a:t>4-Sachant que 4 bonbons valent 2,42 euros, combien valent 14 bonbons ?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A0A618C-190F-0A46-A7F5-C430BA6DE3D8}"/>
              </a:ext>
            </a:extLst>
          </p:cNvPr>
          <p:cNvSpPr txBox="1"/>
          <p:nvPr/>
        </p:nvSpPr>
        <p:spPr>
          <a:xfrm>
            <a:off x="7374243" y="890314"/>
            <a:ext cx="3276012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fr-FR" sz="2400" dirty="0">
                <a:solidFill>
                  <a:prstClr val="black"/>
                </a:solidFill>
                <a:latin typeface="Calibri"/>
              </a:rPr>
              <a:t>Arrière-plans théoriques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C2E26C3C-7040-FA47-88EE-1C98EA0F49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704" t="20371" r="5926" b="16852"/>
          <a:stretch/>
        </p:blipFill>
        <p:spPr>
          <a:xfrm>
            <a:off x="9876106" y="1753859"/>
            <a:ext cx="842831" cy="619783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28D6EB75-DCDF-1946-BC7B-3022EB4DC71E}"/>
              </a:ext>
            </a:extLst>
          </p:cNvPr>
          <p:cNvSpPr txBox="1"/>
          <p:nvPr/>
        </p:nvSpPr>
        <p:spPr>
          <a:xfrm>
            <a:off x="1353339" y="895386"/>
            <a:ext cx="5882728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fr-FR" sz="2400" dirty="0">
                <a:solidFill>
                  <a:prstClr val="black"/>
                </a:solidFill>
                <a:latin typeface="Calibri"/>
              </a:rPr>
              <a:t>Quelles sont les RAISONNEMENTS possibles ?</a:t>
            </a:r>
          </a:p>
        </p:txBody>
      </p:sp>
    </p:spTree>
    <p:extLst>
      <p:ext uri="{BB962C8B-B14F-4D97-AF65-F5344CB8AC3E}">
        <p14:creationId xmlns:p14="http://schemas.microsoft.com/office/powerpoint/2010/main" val="37507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194AA0-D91A-46A0-BB75-1EBC5F117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192D9375-AB58-4B18-853C-6733B4790D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1CD9514-300A-46B3-A7DF-774ED3982D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25" t="29604" r="21751" b="54484"/>
          <a:stretch/>
        </p:blipFill>
        <p:spPr>
          <a:xfrm>
            <a:off x="1383325" y="1600201"/>
            <a:ext cx="9425348" cy="164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585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891BF2-52B2-4C10-89DD-5EF754180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F720C75B-2874-4872-B544-CD4E2C76A9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785C8D1-2644-4607-B8C9-B22ED0592F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34" t="30361" r="18911" b="40591"/>
          <a:stretch/>
        </p:blipFill>
        <p:spPr>
          <a:xfrm>
            <a:off x="1508761" y="924750"/>
            <a:ext cx="9783049" cy="300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670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ABE7ED-11F9-4367-B35D-62A92C996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0E953190-53C3-4BD1-8FD1-A164EF6D6A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1594422-2308-4F06-9A1E-FB4D116BFC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08" t="30109" r="18911" b="28467"/>
          <a:stretch/>
        </p:blipFill>
        <p:spPr>
          <a:xfrm>
            <a:off x="1536895" y="1121898"/>
            <a:ext cx="9532744" cy="413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655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3">
            <a:extLst>
              <a:ext uri="{FF2B5EF4-FFF2-40B4-BE49-F238E27FC236}">
                <a16:creationId xmlns:a16="http://schemas.microsoft.com/office/drawing/2014/main" id="{B151FC5C-B4EA-C343-ACC2-C9F956480575}"/>
              </a:ext>
            </a:extLst>
          </p:cNvPr>
          <p:cNvSpPr txBox="1">
            <a:spLocks/>
          </p:cNvSpPr>
          <p:nvPr/>
        </p:nvSpPr>
        <p:spPr>
          <a:xfrm>
            <a:off x="1850350" y="4519636"/>
            <a:ext cx="8420100" cy="13620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prstClr val="black"/>
                </a:solidFill>
                <a:latin typeface="Calibri"/>
              </a:rPr>
              <a:t>Introduction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5796717-6C8A-E94C-BB5D-7951D1E3147A}"/>
              </a:ext>
            </a:extLst>
          </p:cNvPr>
          <p:cNvSpPr txBox="1"/>
          <p:nvPr/>
        </p:nvSpPr>
        <p:spPr>
          <a:xfrm>
            <a:off x="2390786" y="93399"/>
            <a:ext cx="5724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3600" dirty="0">
                <a:solidFill>
                  <a:prstClr val="black"/>
                </a:solidFill>
                <a:latin typeface="Calibri"/>
              </a:rPr>
              <a:t>La proportionnalité au cycle 3</a:t>
            </a:r>
          </a:p>
        </p:txBody>
      </p:sp>
    </p:spTree>
    <p:extLst>
      <p:ext uri="{BB962C8B-B14F-4D97-AF65-F5344CB8AC3E}">
        <p14:creationId xmlns:p14="http://schemas.microsoft.com/office/powerpoint/2010/main" val="29731573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EC513FAD-ACEE-3E40-8499-530969EB0D6F}"/>
              </a:ext>
            </a:extLst>
          </p:cNvPr>
          <p:cNvSpPr txBox="1"/>
          <p:nvPr/>
        </p:nvSpPr>
        <p:spPr>
          <a:xfrm>
            <a:off x="2196824" y="76570"/>
            <a:ext cx="82894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3200" dirty="0">
                <a:solidFill>
                  <a:prstClr val="black"/>
                </a:solidFill>
                <a:latin typeface="Calibri"/>
              </a:rPr>
              <a:t>1-Que connaissons-nous de la proportionnalité ?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B8D1B71-342B-884E-983A-D021A5A124CD}"/>
              </a:ext>
            </a:extLst>
          </p:cNvPr>
          <p:cNvSpPr txBox="1"/>
          <p:nvPr/>
        </p:nvSpPr>
        <p:spPr>
          <a:xfrm>
            <a:off x="1353339" y="866941"/>
            <a:ext cx="5882728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fr-FR" sz="2400" dirty="0">
                <a:solidFill>
                  <a:prstClr val="black"/>
                </a:solidFill>
                <a:latin typeface="Calibri"/>
              </a:rPr>
              <a:t>Quelles sont les RAISONNEMENTS possibles ?</a:t>
            </a: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16F5FA44-683C-104E-91D0-CA8D6B58CC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3340" y="1459137"/>
            <a:ext cx="4920460" cy="924878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39725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54900" indent="0" defTabSz="457200">
              <a:spcBef>
                <a:spcPts val="0"/>
              </a:spcBef>
              <a:buClrTx/>
            </a:pPr>
            <a:r>
              <a:rPr lang="fr-FR" altLang="fr-FR" sz="2200" dirty="0">
                <a:latin typeface="Calibri"/>
              </a:rPr>
              <a:t>1-  Sachant que </a:t>
            </a:r>
            <a:r>
              <a:rPr lang="fr-FR" altLang="fr-FR" sz="2400" b="1" u="sng" dirty="0">
                <a:solidFill>
                  <a:srgbClr val="FF0000"/>
                </a:solidFill>
                <a:latin typeface="Calibri"/>
              </a:rPr>
              <a:t>4</a:t>
            </a:r>
            <a:r>
              <a:rPr lang="fr-FR" altLang="fr-FR" sz="22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fr-FR" altLang="fr-FR" sz="2000" dirty="0">
                <a:solidFill>
                  <a:srgbClr val="FF0000"/>
                </a:solidFill>
                <a:latin typeface="Calibri"/>
              </a:rPr>
              <a:t>bonbons</a:t>
            </a:r>
            <a:r>
              <a:rPr lang="fr-FR" altLang="fr-FR" sz="22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fr-FR" altLang="fr-FR" sz="2200" dirty="0">
                <a:latin typeface="Calibri"/>
              </a:rPr>
              <a:t>valent </a:t>
            </a:r>
            <a:r>
              <a:rPr lang="fr-FR" altLang="fr-FR" sz="2200" dirty="0">
                <a:solidFill>
                  <a:srgbClr val="0432FF"/>
                </a:solidFill>
                <a:latin typeface="Calibri"/>
              </a:rPr>
              <a:t>2 euros</a:t>
            </a:r>
            <a:r>
              <a:rPr lang="fr-FR" altLang="fr-FR" sz="2200" dirty="0">
                <a:latin typeface="Calibri"/>
              </a:rPr>
              <a:t>, </a:t>
            </a:r>
          </a:p>
          <a:p>
            <a:pPr marL="54900" indent="0" defTabSz="457200">
              <a:spcBef>
                <a:spcPts val="0"/>
              </a:spcBef>
              <a:buClrTx/>
            </a:pPr>
            <a:endParaRPr lang="fr-FR" altLang="fr-FR" sz="800" dirty="0">
              <a:latin typeface="Calibri"/>
            </a:endParaRPr>
          </a:p>
          <a:p>
            <a:pPr marL="54900" indent="0" defTabSz="457200">
              <a:spcBef>
                <a:spcPts val="0"/>
              </a:spcBef>
              <a:buClrTx/>
            </a:pPr>
            <a:endParaRPr lang="fr-FR" altLang="fr-FR" sz="500" dirty="0">
              <a:latin typeface="Calibri"/>
            </a:endParaRPr>
          </a:p>
          <a:p>
            <a:pPr marL="54900" indent="0" defTabSz="457200">
              <a:spcBef>
                <a:spcPts val="0"/>
              </a:spcBef>
              <a:buClrTx/>
            </a:pPr>
            <a:r>
              <a:rPr lang="fr-FR" altLang="fr-FR" sz="2200" dirty="0">
                <a:latin typeface="Calibri"/>
              </a:rPr>
              <a:t>combien valent </a:t>
            </a:r>
            <a:r>
              <a:rPr lang="fr-FR" altLang="fr-FR" sz="2200" b="1" u="sng" dirty="0">
                <a:solidFill>
                  <a:srgbClr val="FF0000"/>
                </a:solidFill>
                <a:latin typeface="Calibri"/>
              </a:rPr>
              <a:t>8</a:t>
            </a:r>
            <a:r>
              <a:rPr lang="fr-FR" altLang="fr-FR" sz="2200" dirty="0">
                <a:solidFill>
                  <a:srgbClr val="FF0000"/>
                </a:solidFill>
                <a:latin typeface="Calibri"/>
              </a:rPr>
              <a:t> bonbons </a:t>
            </a:r>
            <a:r>
              <a:rPr lang="fr-FR" altLang="fr-FR" sz="2200" dirty="0">
                <a:latin typeface="Calibri"/>
              </a:rPr>
              <a:t>?</a:t>
            </a:r>
          </a:p>
        </p:txBody>
      </p:sp>
      <p:sp>
        <p:nvSpPr>
          <p:cNvPr id="38" name="Rectangle 3">
            <a:extLst>
              <a:ext uri="{FF2B5EF4-FFF2-40B4-BE49-F238E27FC236}">
                <a16:creationId xmlns:a16="http://schemas.microsoft.com/office/drawing/2014/main" id="{BEBBFCF1-C72D-2D4C-B156-B1BB5831F5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5618" y="4082547"/>
            <a:ext cx="4938183" cy="872007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39725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defTabSz="457200">
              <a:buClrTx/>
            </a:pPr>
            <a:r>
              <a:rPr lang="fr-FR" altLang="fr-FR" sz="2200" dirty="0">
                <a:latin typeface="Calibri"/>
              </a:rPr>
              <a:t>3- Sachant que </a:t>
            </a:r>
            <a:r>
              <a:rPr lang="fr-FR" altLang="fr-FR" sz="2200" b="1" u="sng" dirty="0">
                <a:solidFill>
                  <a:srgbClr val="FF0000"/>
                </a:solidFill>
                <a:latin typeface="Calibri"/>
              </a:rPr>
              <a:t>4</a:t>
            </a:r>
            <a:r>
              <a:rPr lang="fr-FR" altLang="fr-FR" sz="2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fr-FR" altLang="fr-FR" sz="1400" dirty="0">
                <a:solidFill>
                  <a:srgbClr val="FF0000"/>
                </a:solidFill>
                <a:latin typeface="Calibri"/>
              </a:rPr>
              <a:t>bonbons</a:t>
            </a:r>
            <a:r>
              <a:rPr lang="fr-FR" altLang="fr-FR" sz="2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fr-FR" altLang="fr-FR" sz="2200" dirty="0">
                <a:latin typeface="Calibri"/>
              </a:rPr>
              <a:t>valent </a:t>
            </a:r>
            <a:r>
              <a:rPr lang="fr-FR" altLang="fr-FR" sz="2200" dirty="0">
                <a:solidFill>
                  <a:srgbClr val="0432FF"/>
                </a:solidFill>
                <a:latin typeface="Calibri"/>
              </a:rPr>
              <a:t>2,42 euros</a:t>
            </a:r>
            <a:r>
              <a:rPr lang="fr-FR" altLang="fr-FR" sz="2200" dirty="0">
                <a:latin typeface="Calibri"/>
              </a:rPr>
              <a:t>,</a:t>
            </a:r>
          </a:p>
          <a:p>
            <a:pPr defTabSz="457200">
              <a:buClrTx/>
            </a:pPr>
            <a:r>
              <a:rPr lang="fr-FR" altLang="fr-FR" sz="2200" dirty="0">
                <a:latin typeface="Calibri"/>
              </a:rPr>
              <a:t> combien valent </a:t>
            </a:r>
            <a:r>
              <a:rPr lang="fr-FR" altLang="fr-FR" sz="2200" b="1" u="sng" dirty="0">
                <a:solidFill>
                  <a:srgbClr val="FF0000"/>
                </a:solidFill>
                <a:latin typeface="Calibri"/>
              </a:rPr>
              <a:t>8</a:t>
            </a:r>
            <a:r>
              <a:rPr lang="fr-FR" altLang="fr-FR" sz="2200" dirty="0">
                <a:solidFill>
                  <a:srgbClr val="FF0000"/>
                </a:solidFill>
                <a:latin typeface="Calibri"/>
              </a:rPr>
              <a:t> bonbons </a:t>
            </a:r>
            <a:r>
              <a:rPr lang="fr-FR" altLang="fr-FR" sz="2200" dirty="0">
                <a:latin typeface="Calibri"/>
              </a:rPr>
              <a:t>?</a:t>
            </a:r>
          </a:p>
        </p:txBody>
      </p:sp>
      <p:sp>
        <p:nvSpPr>
          <p:cNvPr id="39" name="Rectangle 2">
            <a:extLst>
              <a:ext uri="{FF2B5EF4-FFF2-40B4-BE49-F238E27FC236}">
                <a16:creationId xmlns:a16="http://schemas.microsoft.com/office/drawing/2014/main" id="{1CB54845-6E93-3345-8323-B94BD7B7E9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3340" y="2771075"/>
            <a:ext cx="4920461" cy="900601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39725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defTabSz="457200">
              <a:buClrTx/>
            </a:pPr>
            <a:r>
              <a:rPr lang="fr-FR" altLang="fr-FR" sz="2200" dirty="0">
                <a:latin typeface="Calibri"/>
              </a:rPr>
              <a:t>2-  Sachant que  </a:t>
            </a:r>
            <a:r>
              <a:rPr lang="fr-FR" altLang="fr-FR" sz="2200" b="1" u="sng" dirty="0">
                <a:solidFill>
                  <a:srgbClr val="FF0000"/>
                </a:solidFill>
                <a:latin typeface="Calibri"/>
              </a:rPr>
              <a:t>4</a:t>
            </a:r>
            <a:r>
              <a:rPr lang="fr-FR" altLang="fr-FR" sz="22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fr-FR" altLang="fr-FR" sz="1800" dirty="0">
                <a:solidFill>
                  <a:srgbClr val="FF0000"/>
                </a:solidFill>
                <a:latin typeface="Calibri"/>
              </a:rPr>
              <a:t>bonbons</a:t>
            </a:r>
            <a:r>
              <a:rPr lang="fr-FR" altLang="fr-FR" sz="22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fr-FR" altLang="fr-FR" sz="2200" dirty="0">
                <a:latin typeface="Calibri"/>
              </a:rPr>
              <a:t>valent </a:t>
            </a:r>
            <a:r>
              <a:rPr lang="fr-FR" altLang="fr-FR" sz="2200" b="1" u="sng" dirty="0">
                <a:solidFill>
                  <a:srgbClr val="0432FF"/>
                </a:solidFill>
                <a:latin typeface="Calibri"/>
              </a:rPr>
              <a:t>2</a:t>
            </a:r>
            <a:r>
              <a:rPr lang="fr-FR" altLang="fr-FR" sz="2200" dirty="0">
                <a:solidFill>
                  <a:srgbClr val="0432FF"/>
                </a:solidFill>
                <a:latin typeface="Calibri"/>
              </a:rPr>
              <a:t> euros</a:t>
            </a:r>
            <a:r>
              <a:rPr lang="fr-FR" altLang="fr-FR" sz="2200" dirty="0">
                <a:latin typeface="Calibri"/>
              </a:rPr>
              <a:t>,</a:t>
            </a:r>
          </a:p>
          <a:p>
            <a:pPr defTabSz="457200">
              <a:buClrTx/>
            </a:pPr>
            <a:r>
              <a:rPr lang="fr-FR" altLang="fr-FR" sz="2200" dirty="0">
                <a:latin typeface="Calibri"/>
              </a:rPr>
              <a:t> combien valent </a:t>
            </a:r>
            <a:r>
              <a:rPr lang="fr-FR" altLang="fr-FR" sz="2200" dirty="0">
                <a:solidFill>
                  <a:srgbClr val="FF0000"/>
                </a:solidFill>
                <a:latin typeface="Calibri"/>
              </a:rPr>
              <a:t>14 bonbons </a:t>
            </a:r>
            <a:r>
              <a:rPr lang="fr-FR" altLang="fr-FR" sz="2200" dirty="0">
                <a:latin typeface="Calibri"/>
              </a:rPr>
              <a:t>?</a:t>
            </a:r>
          </a:p>
        </p:txBody>
      </p:sp>
      <p:sp>
        <p:nvSpPr>
          <p:cNvPr id="40" name="Rectangle 4">
            <a:extLst>
              <a:ext uri="{FF2B5EF4-FFF2-40B4-BE49-F238E27FC236}">
                <a16:creationId xmlns:a16="http://schemas.microsoft.com/office/drawing/2014/main" id="{C257C250-2D07-C540-8305-96AA90DB2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5618" y="5560123"/>
            <a:ext cx="4938183" cy="1035129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39725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defTabSz="457200">
              <a:buClrTx/>
            </a:pPr>
            <a:r>
              <a:rPr lang="fr-FR" altLang="fr-FR" sz="2200" dirty="0">
                <a:latin typeface="Calibri"/>
              </a:rPr>
              <a:t>4-Sachant que </a:t>
            </a:r>
            <a:r>
              <a:rPr lang="fr-FR" altLang="fr-FR" sz="2200" dirty="0">
                <a:solidFill>
                  <a:srgbClr val="FF0000"/>
                </a:solidFill>
                <a:latin typeface="Calibri"/>
              </a:rPr>
              <a:t>4 </a:t>
            </a:r>
            <a:r>
              <a:rPr lang="fr-FR" altLang="fr-FR" sz="1600" dirty="0">
                <a:solidFill>
                  <a:srgbClr val="FF0000"/>
                </a:solidFill>
                <a:latin typeface="Calibri"/>
              </a:rPr>
              <a:t>bonbons</a:t>
            </a:r>
            <a:r>
              <a:rPr lang="fr-FR" altLang="fr-FR" sz="22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fr-FR" altLang="fr-FR" sz="2200" dirty="0">
                <a:latin typeface="Calibri"/>
              </a:rPr>
              <a:t>valent </a:t>
            </a:r>
            <a:r>
              <a:rPr lang="fr-FR" altLang="fr-FR" sz="2200" dirty="0">
                <a:solidFill>
                  <a:srgbClr val="0432FF"/>
                </a:solidFill>
                <a:latin typeface="Calibri"/>
              </a:rPr>
              <a:t>2,42 euros</a:t>
            </a:r>
            <a:r>
              <a:rPr lang="fr-FR" altLang="fr-FR" sz="2200" dirty="0">
                <a:latin typeface="Calibri"/>
              </a:rPr>
              <a:t>,</a:t>
            </a:r>
          </a:p>
          <a:p>
            <a:pPr defTabSz="457200">
              <a:buClrTx/>
            </a:pPr>
            <a:r>
              <a:rPr lang="fr-FR" altLang="fr-FR" sz="2200" dirty="0">
                <a:latin typeface="Calibri"/>
              </a:rPr>
              <a:t> combien valent </a:t>
            </a:r>
            <a:r>
              <a:rPr lang="fr-FR" altLang="fr-FR" sz="2200" dirty="0">
                <a:solidFill>
                  <a:srgbClr val="FF0000"/>
                </a:solidFill>
                <a:latin typeface="Calibri"/>
              </a:rPr>
              <a:t>14 bonbons </a:t>
            </a:r>
            <a:r>
              <a:rPr lang="fr-FR" altLang="fr-FR" sz="2200" dirty="0">
                <a:latin typeface="Calibri"/>
              </a:rPr>
              <a:t>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B12A661-58DA-E049-8C33-10768B14839A}"/>
              </a:ext>
            </a:extLst>
          </p:cNvPr>
          <p:cNvSpPr txBox="1"/>
          <p:nvPr/>
        </p:nvSpPr>
        <p:spPr>
          <a:xfrm>
            <a:off x="6341548" y="1638759"/>
            <a:ext cx="41162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2000" b="1" u="sng" dirty="0">
                <a:solidFill>
                  <a:srgbClr val="00B050"/>
                </a:solidFill>
                <a:latin typeface="Calibri"/>
              </a:rPr>
              <a:t>Double</a:t>
            </a:r>
            <a:r>
              <a:rPr lang="fr-FR" sz="2000" b="1" dirty="0">
                <a:solidFill>
                  <a:srgbClr val="00B050"/>
                </a:solidFill>
                <a:latin typeface="Calibri"/>
              </a:rPr>
              <a:t> </a:t>
            </a:r>
            <a:r>
              <a:rPr lang="fr-FR" sz="2000" dirty="0">
                <a:solidFill>
                  <a:prstClr val="black"/>
                </a:solidFill>
                <a:latin typeface="Calibri"/>
              </a:rPr>
              <a:t>de la « </a:t>
            </a:r>
            <a:r>
              <a:rPr lang="fr-FR" sz="2000" b="1" u="sng" dirty="0">
                <a:solidFill>
                  <a:srgbClr val="00B050"/>
                </a:solidFill>
                <a:latin typeface="Calibri"/>
              </a:rPr>
              <a:t>valeur de 4 bonbons</a:t>
            </a:r>
            <a:r>
              <a:rPr lang="fr-FR" sz="2000" dirty="0">
                <a:solidFill>
                  <a:prstClr val="black"/>
                </a:solidFill>
                <a:latin typeface="Calibri"/>
              </a:rPr>
              <a:t> »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4A2C32E-9EFC-5E4B-AC1C-CB681F16F528}"/>
              </a:ext>
            </a:extLst>
          </p:cNvPr>
          <p:cNvSpPr txBox="1"/>
          <p:nvPr/>
        </p:nvSpPr>
        <p:spPr>
          <a:xfrm>
            <a:off x="6227359" y="2652875"/>
            <a:ext cx="51387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2000" b="1" dirty="0">
                <a:solidFill>
                  <a:srgbClr val="00B050"/>
                </a:solidFill>
                <a:latin typeface="Calibri"/>
              </a:rPr>
              <a:t>« </a:t>
            </a:r>
            <a:r>
              <a:rPr lang="fr-FR" sz="2000" b="1" u="sng" dirty="0">
                <a:solidFill>
                  <a:srgbClr val="00B050"/>
                </a:solidFill>
                <a:latin typeface="Calibri"/>
              </a:rPr>
              <a:t>Relation entre </a:t>
            </a:r>
            <a:r>
              <a:rPr lang="fr-FR" sz="2000" b="1" dirty="0">
                <a:solidFill>
                  <a:srgbClr val="00B050"/>
                </a:solidFill>
                <a:latin typeface="Calibri"/>
              </a:rPr>
              <a:t>4 et 14 bonbons</a:t>
            </a:r>
            <a:r>
              <a:rPr lang="fr-FR" sz="2000" b="1" dirty="0">
                <a:solidFill>
                  <a:prstClr val="black"/>
                </a:solidFill>
                <a:latin typeface="Calibri"/>
              </a:rPr>
              <a:t> » </a:t>
            </a:r>
            <a:r>
              <a:rPr lang="fr-FR" sz="2000" dirty="0">
                <a:solidFill>
                  <a:prstClr val="black"/>
                </a:solidFill>
                <a:latin typeface="Calibri"/>
              </a:rPr>
              <a:t>compliquée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5514533-9FBE-6546-9C9E-16A540338541}"/>
              </a:ext>
            </a:extLst>
          </p:cNvPr>
          <p:cNvSpPr txBox="1"/>
          <p:nvPr/>
        </p:nvSpPr>
        <p:spPr>
          <a:xfrm>
            <a:off x="6227358" y="3959424"/>
            <a:ext cx="4852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2000" b="1" dirty="0">
                <a:solidFill>
                  <a:srgbClr val="00B050"/>
                </a:solidFill>
                <a:latin typeface="Calibri"/>
              </a:rPr>
              <a:t>« </a:t>
            </a:r>
            <a:r>
              <a:rPr lang="fr-FR" sz="2000" b="1" u="sng" dirty="0">
                <a:solidFill>
                  <a:srgbClr val="00B050"/>
                </a:solidFill>
                <a:latin typeface="Calibri"/>
              </a:rPr>
              <a:t>Valeur unitaire</a:t>
            </a:r>
            <a:r>
              <a:rPr lang="fr-FR" sz="2000" b="1" dirty="0">
                <a:solidFill>
                  <a:srgbClr val="00B050"/>
                </a:solidFill>
                <a:latin typeface="Calibri"/>
              </a:rPr>
              <a:t> d’un bonbon »</a:t>
            </a:r>
            <a:r>
              <a:rPr lang="fr-FR" sz="2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2000" dirty="0">
                <a:solidFill>
                  <a:prstClr val="black"/>
                </a:solidFill>
                <a:latin typeface="Calibri"/>
              </a:rPr>
              <a:t>compliquée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F822B1D-8034-6C4B-9D24-3CA37C477437}"/>
              </a:ext>
            </a:extLst>
          </p:cNvPr>
          <p:cNvSpPr txBox="1"/>
          <p:nvPr/>
        </p:nvSpPr>
        <p:spPr>
          <a:xfrm>
            <a:off x="6281945" y="4302398"/>
            <a:ext cx="41290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2000" b="1" dirty="0">
                <a:solidFill>
                  <a:srgbClr val="00B050"/>
                </a:solidFill>
                <a:latin typeface="Calibri"/>
              </a:rPr>
              <a:t>Double</a:t>
            </a:r>
            <a:r>
              <a:rPr lang="fr-FR" sz="20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000" dirty="0">
                <a:solidFill>
                  <a:prstClr val="black"/>
                </a:solidFill>
                <a:latin typeface="Calibri"/>
              </a:rPr>
              <a:t>de la </a:t>
            </a:r>
            <a:r>
              <a:rPr lang="fr-FR" sz="2000" b="1" dirty="0">
                <a:solidFill>
                  <a:srgbClr val="00B050"/>
                </a:solidFill>
                <a:latin typeface="Calibri"/>
              </a:rPr>
              <a:t>« valeur de 4 bonbons »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91A9231-17E8-EB4D-B65B-470894D755FC}"/>
              </a:ext>
            </a:extLst>
          </p:cNvPr>
          <p:cNvSpPr txBox="1"/>
          <p:nvPr/>
        </p:nvSpPr>
        <p:spPr>
          <a:xfrm>
            <a:off x="6227359" y="5435326"/>
            <a:ext cx="4807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2000" dirty="0">
                <a:solidFill>
                  <a:srgbClr val="00B050"/>
                </a:solidFill>
                <a:latin typeface="Calibri"/>
              </a:rPr>
              <a:t>« </a:t>
            </a:r>
            <a:r>
              <a:rPr lang="fr-FR" sz="2000" b="1" dirty="0">
                <a:solidFill>
                  <a:srgbClr val="00B050"/>
                </a:solidFill>
                <a:latin typeface="Calibri"/>
              </a:rPr>
              <a:t>Valeur unitaire </a:t>
            </a:r>
            <a:r>
              <a:rPr lang="fr-FR" sz="2000" dirty="0">
                <a:solidFill>
                  <a:srgbClr val="00B050"/>
                </a:solidFill>
                <a:latin typeface="Calibri"/>
              </a:rPr>
              <a:t>d’un bonbon » </a:t>
            </a:r>
            <a:r>
              <a:rPr lang="fr-FR" sz="2000" dirty="0">
                <a:solidFill>
                  <a:prstClr val="black"/>
                </a:solidFill>
                <a:latin typeface="Calibri"/>
              </a:rPr>
              <a:t>compliquée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0519D74-580D-434E-99B8-10318DFE44A8}"/>
              </a:ext>
            </a:extLst>
          </p:cNvPr>
          <p:cNvSpPr txBox="1"/>
          <p:nvPr/>
        </p:nvSpPr>
        <p:spPr>
          <a:xfrm>
            <a:off x="6233209" y="5822479"/>
            <a:ext cx="50362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2000" dirty="0">
                <a:solidFill>
                  <a:srgbClr val="00B050"/>
                </a:solidFill>
                <a:latin typeface="Calibri"/>
              </a:rPr>
              <a:t>« </a:t>
            </a:r>
            <a:r>
              <a:rPr lang="fr-FR" sz="2000" b="1" u="sng" dirty="0">
                <a:solidFill>
                  <a:srgbClr val="00B050"/>
                </a:solidFill>
                <a:latin typeface="Calibri"/>
              </a:rPr>
              <a:t>Relation entre </a:t>
            </a:r>
            <a:r>
              <a:rPr lang="fr-FR" sz="2000" b="1" dirty="0">
                <a:solidFill>
                  <a:srgbClr val="00B050"/>
                </a:solidFill>
                <a:latin typeface="Calibri"/>
              </a:rPr>
              <a:t>4 à 14 bonbons</a:t>
            </a:r>
            <a:r>
              <a:rPr lang="fr-FR" sz="2000" dirty="0">
                <a:solidFill>
                  <a:srgbClr val="00B050"/>
                </a:solidFill>
                <a:latin typeface="Calibri"/>
              </a:rPr>
              <a:t> » </a:t>
            </a:r>
            <a:r>
              <a:rPr lang="fr-FR" sz="2000" dirty="0">
                <a:solidFill>
                  <a:prstClr val="black"/>
                </a:solidFill>
                <a:latin typeface="Calibri"/>
              </a:rPr>
              <a:t>compliquée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C27AC47-41E2-9D4D-B0A1-E85D043E45C3}"/>
              </a:ext>
            </a:extLst>
          </p:cNvPr>
          <p:cNvSpPr txBox="1"/>
          <p:nvPr/>
        </p:nvSpPr>
        <p:spPr>
          <a:xfrm>
            <a:off x="5874107" y="6240950"/>
            <a:ext cx="3891771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457200"/>
            <a:r>
              <a:rPr lang="fr-FR" altLang="fr-FR" sz="20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→ </a:t>
            </a:r>
            <a:r>
              <a:rPr lang="fr-FR" sz="2000" dirty="0">
                <a:solidFill>
                  <a:prstClr val="black"/>
                </a:solidFill>
                <a:latin typeface="Calibri"/>
              </a:rPr>
              <a:t>Pas de procédure efficace </a:t>
            </a:r>
            <a:r>
              <a:rPr lang="fr-FR" sz="2000" u="sng" dirty="0">
                <a:solidFill>
                  <a:prstClr val="black"/>
                </a:solidFill>
                <a:latin typeface="Calibri"/>
              </a:rPr>
              <a:t>simple</a:t>
            </a:r>
          </a:p>
        </p:txBody>
      </p:sp>
      <p:sp>
        <p:nvSpPr>
          <p:cNvPr id="27" name="Text Box 9">
            <a:extLst>
              <a:ext uri="{FF2B5EF4-FFF2-40B4-BE49-F238E27FC236}">
                <a16:creationId xmlns:a16="http://schemas.microsoft.com/office/drawing/2014/main" id="{DBF13C6F-0A8F-C047-9F66-F8FCB9A76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8176" y="3134075"/>
            <a:ext cx="5130800" cy="679290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defTabSz="457200">
              <a:spcBef>
                <a:spcPct val="0"/>
              </a:spcBef>
              <a:buClrTx/>
            </a:pPr>
            <a:r>
              <a:rPr lang="fr-FR" altLang="fr-FR" sz="20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→ </a:t>
            </a:r>
            <a:r>
              <a:rPr lang="fr-FR" altLang="fr-FR" sz="1800" dirty="0">
                <a:solidFill>
                  <a:prstClr val="black"/>
                </a:solidFill>
                <a:latin typeface="Calibri"/>
              </a:rPr>
              <a:t>Utilisation du </a:t>
            </a:r>
            <a:r>
              <a:rPr lang="fr-FR" altLang="fr-FR" sz="1800" dirty="0">
                <a:solidFill>
                  <a:prstClr val="black"/>
                </a:solidFill>
                <a:latin typeface="Calibri"/>
                <a:hlinkClick r:id="rId3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coefficient de proportionnalité</a:t>
            </a:r>
            <a:endParaRPr lang="fr-FR" altLang="fr-FR" sz="1800" dirty="0">
              <a:solidFill>
                <a:prstClr val="black"/>
              </a:solidFill>
              <a:latin typeface="Calibri"/>
            </a:endParaRPr>
          </a:p>
          <a:p>
            <a:pPr defTabSz="457200">
              <a:spcBef>
                <a:spcPct val="0"/>
              </a:spcBef>
              <a:buClrTx/>
            </a:pPr>
            <a:r>
              <a:rPr lang="fr-FR" altLang="fr-FR" sz="1800" dirty="0">
                <a:solidFill>
                  <a:prstClr val="black"/>
                </a:solidFill>
                <a:latin typeface="Calibri"/>
              </a:rPr>
              <a:t>     ou retour à l’unité</a:t>
            </a:r>
          </a:p>
        </p:txBody>
      </p:sp>
      <p:sp>
        <p:nvSpPr>
          <p:cNvPr id="19" name="Text Box 10">
            <a:extLst>
              <a:ext uri="{FF2B5EF4-FFF2-40B4-BE49-F238E27FC236}">
                <a16:creationId xmlns:a16="http://schemas.microsoft.com/office/drawing/2014/main" id="{B4E49CB4-1658-CC48-A4B8-42AB15A31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3900" y="2078666"/>
            <a:ext cx="4368350" cy="402291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defTabSz="457200">
              <a:spcBef>
                <a:spcPct val="0"/>
              </a:spcBef>
              <a:buClrTx/>
            </a:pPr>
            <a:r>
              <a:rPr lang="fr-FR" altLang="fr-FR" sz="20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→ </a:t>
            </a:r>
            <a:r>
              <a:rPr lang="fr-FR" altLang="fr-FR" sz="2000" dirty="0">
                <a:solidFill>
                  <a:prstClr val="black"/>
                </a:solidFill>
                <a:latin typeface="Calibri"/>
              </a:rPr>
              <a:t>Utilisation des </a:t>
            </a:r>
            <a:r>
              <a:rPr lang="fr-FR" altLang="fr-FR" sz="2000" dirty="0">
                <a:solidFill>
                  <a:prstClr val="black"/>
                </a:solidFill>
                <a:latin typeface="Calibri"/>
                <a:hlinkClick r:id="rId4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propriétés de linéarité</a:t>
            </a:r>
            <a:endParaRPr lang="fr-FR" altLang="fr-FR" sz="20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DF62A3E8-1B66-4C4D-92D0-43998754BF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469" t="17544" r="39225" b="14417"/>
          <a:stretch/>
        </p:blipFill>
        <p:spPr>
          <a:xfrm>
            <a:off x="2814639" y="1658105"/>
            <a:ext cx="425706" cy="701771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39575DBD-7D5E-9A44-B0D7-4A18D02274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469" t="17544" r="39225" b="14417"/>
          <a:stretch/>
        </p:blipFill>
        <p:spPr>
          <a:xfrm rot="5400000">
            <a:off x="4275734" y="1624516"/>
            <a:ext cx="315754" cy="1934129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F1ADEEF3-A0FA-4142-B309-1061EEAA4B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469" t="17544" r="39225" b="14417"/>
          <a:stretch/>
        </p:blipFill>
        <p:spPr>
          <a:xfrm>
            <a:off x="2749776" y="4252783"/>
            <a:ext cx="425706" cy="701771"/>
          </a:xfrm>
          <a:prstGeom prst="rect">
            <a:avLst/>
          </a:prstGeom>
        </p:spPr>
      </p:pic>
      <p:sp>
        <p:nvSpPr>
          <p:cNvPr id="31" name="Text Box 10">
            <a:extLst>
              <a:ext uri="{FF2B5EF4-FFF2-40B4-BE49-F238E27FC236}">
                <a16:creationId xmlns:a16="http://schemas.microsoft.com/office/drawing/2014/main" id="{E137299F-DF32-164E-B6F5-0D3F00600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3900" y="4720529"/>
            <a:ext cx="4368350" cy="402291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defTabSz="457200">
              <a:spcBef>
                <a:spcPct val="0"/>
              </a:spcBef>
              <a:buClrTx/>
            </a:pPr>
            <a:r>
              <a:rPr lang="fr-FR" altLang="fr-FR" sz="20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→ </a:t>
            </a:r>
            <a:r>
              <a:rPr lang="fr-FR" altLang="fr-FR" sz="2000" dirty="0">
                <a:solidFill>
                  <a:prstClr val="black"/>
                </a:solidFill>
                <a:latin typeface="Calibri"/>
              </a:rPr>
              <a:t>Utilisation des </a:t>
            </a:r>
            <a:r>
              <a:rPr lang="fr-FR" altLang="fr-FR" sz="2000" dirty="0">
                <a:solidFill>
                  <a:prstClr val="black"/>
                </a:solidFill>
                <a:latin typeface="Calibri"/>
                <a:hlinkClick r:id="rId4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propriétés de linéarité</a:t>
            </a:r>
            <a:endParaRPr lang="fr-FR" altLang="fr-FR" sz="2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088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27" grpId="0" animBg="1"/>
      <p:bldP spid="19" grpId="0" animBg="1"/>
      <p:bldP spid="3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EC513FAD-ACEE-3E40-8499-530969EB0D6F}"/>
              </a:ext>
            </a:extLst>
          </p:cNvPr>
          <p:cNvSpPr txBox="1"/>
          <p:nvPr/>
        </p:nvSpPr>
        <p:spPr>
          <a:xfrm>
            <a:off x="2196824" y="76570"/>
            <a:ext cx="82894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3200" dirty="0">
                <a:solidFill>
                  <a:prstClr val="black"/>
                </a:solidFill>
                <a:latin typeface="Calibri"/>
              </a:rPr>
              <a:t>1-Que connaissons-nous de la proportionnalité ?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B8D1B71-342B-884E-983A-D021A5A124CD}"/>
              </a:ext>
            </a:extLst>
          </p:cNvPr>
          <p:cNvSpPr txBox="1"/>
          <p:nvPr/>
        </p:nvSpPr>
        <p:spPr>
          <a:xfrm>
            <a:off x="5567444" y="935381"/>
            <a:ext cx="4622394" cy="461665"/>
          </a:xfrm>
          <a:prstGeom prst="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fr-FR" sz="2400" dirty="0">
                <a:solidFill>
                  <a:prstClr val="black"/>
                </a:solidFill>
                <a:latin typeface="Calibri"/>
              </a:rPr>
              <a:t>Relation interne – Relation externe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4038A27-98F4-A049-BFC9-D99672C56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537" y="823180"/>
            <a:ext cx="686066" cy="68606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E48BA2D-DCC2-9A41-BCE6-1CDF9D2AFA50}"/>
              </a:ext>
            </a:extLst>
          </p:cNvPr>
          <p:cNvSpPr/>
          <p:nvPr/>
        </p:nvSpPr>
        <p:spPr>
          <a:xfrm>
            <a:off x="1406705" y="1540048"/>
            <a:ext cx="470523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fr-FR" altLang="fr-FR" sz="2200" dirty="0">
                <a:solidFill>
                  <a:prstClr val="black"/>
                </a:solidFill>
                <a:latin typeface="Calibri"/>
                <a:ea typeface="SimSun" panose="02010600030101010101" pitchFamily="2" charset="-122"/>
              </a:rPr>
              <a:t>Le </a:t>
            </a:r>
            <a:r>
              <a:rPr lang="fr-FR" altLang="fr-FR" sz="2200" b="1" dirty="0">
                <a:solidFill>
                  <a:srgbClr val="FF0000"/>
                </a:solidFill>
                <a:latin typeface="Calibri"/>
                <a:ea typeface="SimSun" panose="02010600030101010101" pitchFamily="2" charset="-122"/>
              </a:rPr>
              <a:t>rapport</a:t>
            </a:r>
            <a:r>
              <a:rPr lang="fr-FR" altLang="fr-FR" sz="2200" dirty="0">
                <a:solidFill>
                  <a:srgbClr val="FF0000"/>
                </a:solidFill>
                <a:latin typeface="Calibri"/>
                <a:ea typeface="SimSun" panose="02010600030101010101" pitchFamily="2" charset="-122"/>
              </a:rPr>
              <a:t> </a:t>
            </a:r>
            <a:r>
              <a:rPr lang="fr-FR" altLang="fr-FR" sz="2200" b="1" dirty="0">
                <a:solidFill>
                  <a:srgbClr val="FF0000"/>
                </a:solidFill>
                <a:latin typeface="Calibri"/>
                <a:ea typeface="SimSun" panose="02010600030101010101" pitchFamily="2" charset="-122"/>
              </a:rPr>
              <a:t>interne</a:t>
            </a:r>
            <a:r>
              <a:rPr lang="fr-FR" altLang="fr-FR" sz="2200" dirty="0">
                <a:solidFill>
                  <a:srgbClr val="FF0000"/>
                </a:solidFill>
                <a:latin typeface="Calibri"/>
                <a:ea typeface="SimSun" panose="02010600030101010101" pitchFamily="2" charset="-122"/>
              </a:rPr>
              <a:t> </a:t>
            </a:r>
            <a:r>
              <a:rPr lang="fr-FR" altLang="fr-FR" sz="2200" dirty="0">
                <a:solidFill>
                  <a:prstClr val="black"/>
                </a:solidFill>
                <a:latin typeface="Calibri"/>
                <a:ea typeface="SimSun" panose="02010600030101010101" pitchFamily="2" charset="-122"/>
              </a:rPr>
              <a:t>est le </a:t>
            </a:r>
          </a:p>
          <a:p>
            <a:pPr defTabSz="457200"/>
            <a:r>
              <a:rPr lang="fr-FR" altLang="fr-FR" sz="2200" b="1" dirty="0">
                <a:solidFill>
                  <a:prstClr val="black"/>
                </a:solidFill>
                <a:latin typeface="Calibri"/>
                <a:ea typeface="SimSun" panose="02010600030101010101" pitchFamily="2" charset="-122"/>
              </a:rPr>
              <a:t>rapport qu’il y a entre les nombres</a:t>
            </a:r>
            <a:r>
              <a:rPr lang="fr-FR" altLang="fr-FR" sz="2200" dirty="0">
                <a:solidFill>
                  <a:prstClr val="black"/>
                </a:solidFill>
                <a:latin typeface="Calibri"/>
                <a:ea typeface="SimSun" panose="02010600030101010101" pitchFamily="2" charset="-122"/>
              </a:rPr>
              <a:t>, </a:t>
            </a:r>
          </a:p>
          <a:p>
            <a:pPr defTabSz="457200"/>
            <a:r>
              <a:rPr lang="fr-FR" altLang="fr-FR" sz="2200" dirty="0">
                <a:solidFill>
                  <a:prstClr val="black"/>
                </a:solidFill>
                <a:latin typeface="Calibri"/>
                <a:ea typeface="SimSun" panose="02010600030101010101" pitchFamily="2" charset="-122"/>
              </a:rPr>
              <a:t>les mesures d’une</a:t>
            </a:r>
            <a:r>
              <a:rPr lang="fr-FR" altLang="fr-FR" sz="2200" b="1" dirty="0">
                <a:solidFill>
                  <a:prstClr val="black"/>
                </a:solidFill>
                <a:latin typeface="Calibri"/>
                <a:ea typeface="SimSun" panose="02010600030101010101" pitchFamily="2" charset="-122"/>
              </a:rPr>
              <a:t> </a:t>
            </a:r>
            <a:r>
              <a:rPr lang="fr-FR" altLang="fr-FR" sz="2200" b="1" u="sng" dirty="0">
                <a:solidFill>
                  <a:srgbClr val="FF0000"/>
                </a:solidFill>
                <a:latin typeface="Calibri"/>
                <a:ea typeface="SimSun" panose="02010600030101010101" pitchFamily="2" charset="-122"/>
              </a:rPr>
              <a:t>même grandeur</a:t>
            </a:r>
            <a:r>
              <a:rPr lang="fr-FR" altLang="fr-FR" sz="2200" dirty="0">
                <a:solidFill>
                  <a:prstClr val="black"/>
                </a:solidFill>
                <a:latin typeface="Calibri"/>
                <a:ea typeface="SimSun" panose="02010600030101010101" pitchFamily="2" charset="-122"/>
              </a:rPr>
              <a:t>, </a:t>
            </a:r>
          </a:p>
          <a:p>
            <a:pPr defTabSz="457200"/>
            <a:r>
              <a:rPr lang="fr-FR" altLang="fr-FR" sz="2200" dirty="0">
                <a:solidFill>
                  <a:prstClr val="black"/>
                </a:solidFill>
                <a:latin typeface="Calibri"/>
                <a:ea typeface="SimSun" panose="02010600030101010101" pitchFamily="2" charset="-122"/>
              </a:rPr>
              <a:t>dans </a:t>
            </a:r>
            <a:r>
              <a:rPr lang="fr-FR" altLang="fr-FR" sz="2200" b="1" u="sng" dirty="0">
                <a:solidFill>
                  <a:prstClr val="black"/>
                </a:solidFill>
                <a:latin typeface="Calibri"/>
                <a:ea typeface="SimSun" panose="02010600030101010101" pitchFamily="2" charset="-122"/>
              </a:rPr>
              <a:t>la même unité</a:t>
            </a:r>
            <a:r>
              <a:rPr lang="fr-FR" altLang="fr-FR" sz="2200" dirty="0">
                <a:solidFill>
                  <a:prstClr val="black"/>
                </a:solidFill>
                <a:latin typeface="Calibri"/>
                <a:ea typeface="SimSun" panose="02010600030101010101" pitchFamily="2" charset="-122"/>
              </a:rPr>
              <a:t>.</a:t>
            </a:r>
            <a:endParaRPr lang="fr-FR" sz="2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0D6F35-9692-3040-99E6-E29D0893B3D5}"/>
              </a:ext>
            </a:extLst>
          </p:cNvPr>
          <p:cNvSpPr/>
          <p:nvPr/>
        </p:nvSpPr>
        <p:spPr>
          <a:xfrm>
            <a:off x="6125647" y="1540048"/>
            <a:ext cx="470523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fr-FR" altLang="fr-FR" sz="2200" dirty="0">
                <a:solidFill>
                  <a:prstClr val="black"/>
                </a:solidFill>
                <a:latin typeface="Calibri"/>
                <a:ea typeface="SimSun" panose="02010600030101010101" pitchFamily="2" charset="-122"/>
              </a:rPr>
              <a:t>Le </a:t>
            </a:r>
            <a:r>
              <a:rPr lang="fr-FR" altLang="fr-FR" sz="2200" b="1" dirty="0">
                <a:solidFill>
                  <a:srgbClr val="FF0000"/>
                </a:solidFill>
                <a:latin typeface="Calibri"/>
                <a:ea typeface="SimSun" panose="02010600030101010101" pitchFamily="2" charset="-122"/>
              </a:rPr>
              <a:t>rapport</a:t>
            </a:r>
            <a:r>
              <a:rPr lang="fr-FR" altLang="fr-FR" sz="2200" dirty="0">
                <a:solidFill>
                  <a:srgbClr val="FF0000"/>
                </a:solidFill>
                <a:latin typeface="Calibri"/>
                <a:ea typeface="SimSun" panose="02010600030101010101" pitchFamily="2" charset="-122"/>
              </a:rPr>
              <a:t> </a:t>
            </a:r>
            <a:r>
              <a:rPr lang="fr-FR" altLang="fr-FR" sz="2200" b="1" dirty="0">
                <a:solidFill>
                  <a:srgbClr val="FF0000"/>
                </a:solidFill>
                <a:latin typeface="Calibri"/>
                <a:ea typeface="SimSun" panose="02010600030101010101" pitchFamily="2" charset="-122"/>
              </a:rPr>
              <a:t>externe</a:t>
            </a:r>
            <a:r>
              <a:rPr lang="fr-FR" altLang="fr-FR" sz="2200" dirty="0">
                <a:solidFill>
                  <a:srgbClr val="FF0000"/>
                </a:solidFill>
                <a:latin typeface="Calibri"/>
                <a:ea typeface="SimSun" panose="02010600030101010101" pitchFamily="2" charset="-122"/>
              </a:rPr>
              <a:t> </a:t>
            </a:r>
            <a:r>
              <a:rPr lang="fr-FR" altLang="fr-FR" sz="2200" dirty="0">
                <a:solidFill>
                  <a:prstClr val="black"/>
                </a:solidFill>
                <a:latin typeface="Calibri"/>
                <a:ea typeface="SimSun" panose="02010600030101010101" pitchFamily="2" charset="-122"/>
              </a:rPr>
              <a:t>est le </a:t>
            </a:r>
          </a:p>
          <a:p>
            <a:pPr defTabSz="457200"/>
            <a:r>
              <a:rPr lang="fr-FR" altLang="fr-FR" sz="2200" b="1" dirty="0">
                <a:solidFill>
                  <a:prstClr val="black"/>
                </a:solidFill>
                <a:latin typeface="Calibri"/>
                <a:ea typeface="SimSun" panose="02010600030101010101" pitchFamily="2" charset="-122"/>
              </a:rPr>
              <a:t>rapport dans un couple de données se correspondant</a:t>
            </a:r>
            <a:r>
              <a:rPr lang="fr-FR" altLang="fr-FR" sz="2200" dirty="0">
                <a:solidFill>
                  <a:prstClr val="black"/>
                </a:solidFill>
                <a:latin typeface="Calibri"/>
                <a:ea typeface="SimSun" panose="02010600030101010101" pitchFamily="2" charset="-122"/>
              </a:rPr>
              <a:t>, </a:t>
            </a:r>
          </a:p>
          <a:p>
            <a:pPr defTabSz="457200"/>
            <a:r>
              <a:rPr lang="fr-FR" altLang="fr-FR" sz="2200" dirty="0">
                <a:solidFill>
                  <a:prstClr val="black"/>
                </a:solidFill>
                <a:latin typeface="Calibri"/>
                <a:ea typeface="SimSun" panose="02010600030101010101" pitchFamily="2" charset="-122"/>
              </a:rPr>
              <a:t>C’est le </a:t>
            </a:r>
            <a:r>
              <a:rPr lang="fr-FR" altLang="fr-FR" sz="2200" b="1" u="sng" dirty="0">
                <a:solidFill>
                  <a:prstClr val="black"/>
                </a:solidFill>
                <a:latin typeface="Calibri"/>
                <a:ea typeface="SimSun" panose="02010600030101010101" pitchFamily="2" charset="-122"/>
              </a:rPr>
              <a:t>coefficient de proportionnalité</a:t>
            </a:r>
            <a:endParaRPr lang="fr-FR" sz="2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AFEAC7F4-23CD-F14F-801B-4A73DC9C9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840" y="3100051"/>
            <a:ext cx="4343160" cy="1423763"/>
          </a:xfrm>
          <a:prstGeom prst="rect">
            <a:avLst/>
          </a:prstGeom>
          <a:ln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0000" tIns="46800" rIns="90000" bIns="46800"/>
          <a:lstStyle>
            <a:lvl1pPr marL="342900" indent="-339725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54900" indent="0" defTabSz="457200">
              <a:spcBef>
                <a:spcPts val="0"/>
              </a:spcBef>
              <a:buClrTx/>
            </a:pPr>
            <a:r>
              <a:rPr lang="fr-FR" altLang="fr-FR" sz="2200" dirty="0">
                <a:latin typeface="Calibri"/>
              </a:rPr>
              <a:t>Sachant que </a:t>
            </a:r>
            <a:r>
              <a:rPr lang="fr-FR" altLang="fr-FR" sz="2400" b="1" u="sng" dirty="0">
                <a:solidFill>
                  <a:srgbClr val="FF0000"/>
                </a:solidFill>
                <a:latin typeface="Calibri"/>
              </a:rPr>
              <a:t>4</a:t>
            </a:r>
            <a:r>
              <a:rPr lang="fr-FR" altLang="fr-FR" sz="2200" dirty="0">
                <a:solidFill>
                  <a:srgbClr val="FF0000"/>
                </a:solidFill>
                <a:latin typeface="Calibri"/>
              </a:rPr>
              <a:t> bonbons </a:t>
            </a:r>
            <a:r>
              <a:rPr lang="fr-FR" altLang="fr-FR" sz="2200" dirty="0">
                <a:latin typeface="Calibri"/>
              </a:rPr>
              <a:t>valent </a:t>
            </a:r>
            <a:r>
              <a:rPr lang="fr-FR" altLang="fr-FR" sz="2200" dirty="0">
                <a:solidFill>
                  <a:prstClr val="black"/>
                </a:solidFill>
                <a:latin typeface="Calibri"/>
              </a:rPr>
              <a:t>2 euros</a:t>
            </a:r>
            <a:r>
              <a:rPr lang="fr-FR" altLang="fr-FR" sz="2200" dirty="0">
                <a:latin typeface="Calibri"/>
              </a:rPr>
              <a:t>, </a:t>
            </a:r>
          </a:p>
          <a:p>
            <a:pPr marL="54900" indent="0" defTabSz="457200">
              <a:spcBef>
                <a:spcPts val="0"/>
              </a:spcBef>
              <a:buClrTx/>
            </a:pPr>
            <a:endParaRPr lang="fr-FR" altLang="fr-FR" sz="2200" dirty="0">
              <a:latin typeface="Calibri"/>
            </a:endParaRPr>
          </a:p>
          <a:p>
            <a:pPr marL="54900" indent="0" defTabSz="457200">
              <a:spcBef>
                <a:spcPts val="0"/>
              </a:spcBef>
              <a:buClrTx/>
            </a:pPr>
            <a:r>
              <a:rPr lang="fr-FR" altLang="fr-FR" sz="2200" dirty="0">
                <a:latin typeface="Calibri"/>
              </a:rPr>
              <a:t>combien valent </a:t>
            </a:r>
            <a:r>
              <a:rPr lang="fr-FR" altLang="fr-FR" sz="2200" b="1" u="sng" dirty="0">
                <a:solidFill>
                  <a:srgbClr val="FF0000"/>
                </a:solidFill>
                <a:latin typeface="Calibri"/>
              </a:rPr>
              <a:t>8</a:t>
            </a:r>
            <a:r>
              <a:rPr lang="fr-FR" altLang="fr-FR" sz="2200" dirty="0">
                <a:solidFill>
                  <a:srgbClr val="FF0000"/>
                </a:solidFill>
                <a:latin typeface="Calibri"/>
              </a:rPr>
              <a:t> bonbons </a:t>
            </a:r>
            <a:r>
              <a:rPr lang="fr-FR" altLang="fr-FR" sz="2200" dirty="0">
                <a:latin typeface="Calibri"/>
              </a:rPr>
              <a:t>?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E75C21E-A9FD-9B41-9C0C-5ECA13A19B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469" t="17544" r="39225" b="14417"/>
          <a:stretch/>
        </p:blipFill>
        <p:spPr>
          <a:xfrm>
            <a:off x="2769639" y="3533694"/>
            <a:ext cx="425706" cy="55647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F9845158-3F6E-ED4D-9D21-A27113055D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5406" y="3102664"/>
            <a:ext cx="4360625" cy="1423763"/>
          </a:xfrm>
          <a:prstGeom prst="rect">
            <a:avLst/>
          </a:prstGeom>
          <a:ln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0000" tIns="46800" rIns="90000" bIns="46800"/>
          <a:lstStyle>
            <a:lvl1pPr marL="342900" indent="-339725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defTabSz="457200">
              <a:buClrTx/>
            </a:pPr>
            <a:r>
              <a:rPr lang="fr-FR" altLang="fr-FR" sz="2200" dirty="0">
                <a:latin typeface="Calibri"/>
              </a:rPr>
              <a:t>Sachant que  </a:t>
            </a:r>
            <a:r>
              <a:rPr lang="fr-FR" altLang="fr-FR" sz="2200" b="1" u="sng" dirty="0">
                <a:solidFill>
                  <a:srgbClr val="FF0000"/>
                </a:solidFill>
                <a:latin typeface="Calibri"/>
              </a:rPr>
              <a:t>4</a:t>
            </a:r>
            <a:r>
              <a:rPr lang="fr-FR" altLang="fr-FR" sz="2200" dirty="0">
                <a:solidFill>
                  <a:srgbClr val="FF0000"/>
                </a:solidFill>
                <a:latin typeface="Calibri"/>
              </a:rPr>
              <a:t> bonbons </a:t>
            </a:r>
            <a:r>
              <a:rPr lang="fr-FR" altLang="fr-FR" sz="2200" dirty="0">
                <a:latin typeface="Calibri"/>
              </a:rPr>
              <a:t>valent </a:t>
            </a:r>
            <a:r>
              <a:rPr lang="fr-FR" altLang="fr-FR" sz="2200" b="1" u="sng" dirty="0">
                <a:solidFill>
                  <a:srgbClr val="00B050"/>
                </a:solidFill>
                <a:latin typeface="Calibri"/>
              </a:rPr>
              <a:t>2</a:t>
            </a:r>
            <a:r>
              <a:rPr lang="fr-FR" altLang="fr-FR" sz="2200" dirty="0">
                <a:solidFill>
                  <a:srgbClr val="00B050"/>
                </a:solidFill>
                <a:latin typeface="Calibri"/>
              </a:rPr>
              <a:t> euros</a:t>
            </a:r>
            <a:r>
              <a:rPr lang="fr-FR" altLang="fr-FR" sz="2200" dirty="0">
                <a:latin typeface="Calibri"/>
              </a:rPr>
              <a:t>,</a:t>
            </a:r>
          </a:p>
          <a:p>
            <a:pPr defTabSz="457200">
              <a:buClrTx/>
            </a:pPr>
            <a:r>
              <a:rPr lang="fr-FR" altLang="fr-FR" sz="2200" dirty="0">
                <a:latin typeface="Calibri"/>
              </a:rPr>
              <a:t>combien valent </a:t>
            </a:r>
            <a:r>
              <a:rPr lang="fr-FR" altLang="fr-FR" sz="2200" dirty="0">
                <a:solidFill>
                  <a:prstClr val="black"/>
                </a:solidFill>
                <a:latin typeface="Calibri"/>
              </a:rPr>
              <a:t>14 bonbons </a:t>
            </a:r>
            <a:r>
              <a:rPr lang="fr-FR" altLang="fr-FR" sz="2200" dirty="0">
                <a:latin typeface="Calibri"/>
              </a:rPr>
              <a:t>?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3A0977E-0B07-D14E-B1E6-BDC20058F5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469" t="17544" r="39225" b="14417"/>
          <a:stretch/>
        </p:blipFill>
        <p:spPr>
          <a:xfrm rot="5239802" flipH="1">
            <a:off x="8538322" y="2967886"/>
            <a:ext cx="415070" cy="162178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CB014F1-4D96-284F-9AB3-60C5A52443B8}"/>
              </a:ext>
            </a:extLst>
          </p:cNvPr>
          <p:cNvSpPr txBox="1"/>
          <p:nvPr/>
        </p:nvSpPr>
        <p:spPr>
          <a:xfrm>
            <a:off x="2032406" y="4848253"/>
            <a:ext cx="2947474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457200"/>
            <a:r>
              <a:rPr lang="fr-FR" sz="2000" dirty="0">
                <a:solidFill>
                  <a:prstClr val="black"/>
                </a:solidFill>
                <a:latin typeface="Calibri"/>
              </a:rPr>
              <a:t>Un rapport interne simple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A7E0C0D-CFA3-2741-99BE-160A3AB17431}"/>
              </a:ext>
            </a:extLst>
          </p:cNvPr>
          <p:cNvSpPr txBox="1"/>
          <p:nvPr/>
        </p:nvSpPr>
        <p:spPr>
          <a:xfrm>
            <a:off x="1389273" y="5657908"/>
            <a:ext cx="4308295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fr-FR" sz="2000" dirty="0">
                <a:solidFill>
                  <a:prstClr val="black"/>
                </a:solidFill>
                <a:latin typeface="Calibri"/>
              </a:rPr>
              <a:t>Procédure basée </a:t>
            </a:r>
          </a:p>
          <a:p>
            <a:pPr algn="ctr" defTabSz="457200"/>
            <a:r>
              <a:rPr lang="fr-FR" sz="2000" dirty="0">
                <a:solidFill>
                  <a:prstClr val="black"/>
                </a:solidFill>
                <a:latin typeface="Calibri"/>
              </a:rPr>
              <a:t>sur les relations de linéarité: </a:t>
            </a:r>
          </a:p>
          <a:p>
            <a:pPr algn="ctr" defTabSz="457200"/>
            <a:r>
              <a:rPr lang="fr-FR" sz="2000" b="1" dirty="0">
                <a:solidFill>
                  <a:prstClr val="black"/>
                </a:solidFill>
                <a:latin typeface="Calibri"/>
              </a:rPr>
              <a:t>propriété additive et multiplicative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B9AC639-DC18-B14F-ACC9-F6718D55B240}"/>
              </a:ext>
            </a:extLst>
          </p:cNvPr>
          <p:cNvSpPr txBox="1"/>
          <p:nvPr/>
        </p:nvSpPr>
        <p:spPr>
          <a:xfrm>
            <a:off x="6231171" y="5657909"/>
            <a:ext cx="4360625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fr-FR" sz="2000" dirty="0">
                <a:solidFill>
                  <a:prstClr val="black"/>
                </a:solidFill>
                <a:latin typeface="Calibri"/>
              </a:rPr>
              <a:t>Procédure basée </a:t>
            </a:r>
          </a:p>
          <a:p>
            <a:pPr algn="ctr" defTabSz="457200"/>
            <a:r>
              <a:rPr lang="fr-FR" sz="2000" dirty="0">
                <a:solidFill>
                  <a:prstClr val="black"/>
                </a:solidFill>
                <a:latin typeface="Calibri"/>
              </a:rPr>
              <a:t>sur le </a:t>
            </a:r>
          </a:p>
          <a:p>
            <a:pPr algn="ctr" defTabSz="457200"/>
            <a:r>
              <a:rPr lang="fr-FR" sz="2000" b="1" dirty="0">
                <a:solidFill>
                  <a:prstClr val="black"/>
                </a:solidFill>
                <a:latin typeface="Calibri"/>
              </a:rPr>
              <a:t>coefficient de proportionnalité</a:t>
            </a:r>
          </a:p>
          <a:p>
            <a:pPr algn="ctr" defTabSz="457200"/>
            <a:r>
              <a:rPr lang="fr-FR" sz="2000" b="1" dirty="0">
                <a:solidFill>
                  <a:prstClr val="black"/>
                </a:solidFill>
                <a:latin typeface="Calibri"/>
              </a:rPr>
              <a:t>ou retour à l’unité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9A60529-753F-B247-B054-DDC721F3EDB4}"/>
              </a:ext>
            </a:extLst>
          </p:cNvPr>
          <p:cNvSpPr txBox="1"/>
          <p:nvPr/>
        </p:nvSpPr>
        <p:spPr>
          <a:xfrm>
            <a:off x="6864470" y="4848253"/>
            <a:ext cx="2991588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457200"/>
            <a:r>
              <a:rPr lang="fr-FR" sz="2000" dirty="0">
                <a:solidFill>
                  <a:prstClr val="black"/>
                </a:solidFill>
                <a:latin typeface="Calibri"/>
              </a:rPr>
              <a:t>Un rapport externe simple </a:t>
            </a:r>
          </a:p>
        </p:txBody>
      </p:sp>
      <p:sp>
        <p:nvSpPr>
          <p:cNvPr id="4" name="Flèche vers le bas 3">
            <a:extLst>
              <a:ext uri="{FF2B5EF4-FFF2-40B4-BE49-F238E27FC236}">
                <a16:creationId xmlns:a16="http://schemas.microsoft.com/office/drawing/2014/main" id="{D2252905-B789-1B47-8B27-F3C37A5A75E6}"/>
              </a:ext>
            </a:extLst>
          </p:cNvPr>
          <p:cNvSpPr/>
          <p:nvPr/>
        </p:nvSpPr>
        <p:spPr>
          <a:xfrm>
            <a:off x="3214162" y="5248363"/>
            <a:ext cx="330200" cy="409544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lèche vers le bas 16">
            <a:extLst>
              <a:ext uri="{FF2B5EF4-FFF2-40B4-BE49-F238E27FC236}">
                <a16:creationId xmlns:a16="http://schemas.microsoft.com/office/drawing/2014/main" id="{A62493AA-F82C-094E-A750-BECCBECFBB3E}"/>
              </a:ext>
            </a:extLst>
          </p:cNvPr>
          <p:cNvSpPr/>
          <p:nvPr/>
        </p:nvSpPr>
        <p:spPr>
          <a:xfrm>
            <a:off x="8313162" y="5248363"/>
            <a:ext cx="330200" cy="409544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6965023-8CA6-7447-9605-095AE5432491}"/>
              </a:ext>
            </a:extLst>
          </p:cNvPr>
          <p:cNvSpPr txBox="1"/>
          <p:nvPr/>
        </p:nvSpPr>
        <p:spPr>
          <a:xfrm>
            <a:off x="2032406" y="913272"/>
            <a:ext cx="3414237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fr-FR" sz="2400" dirty="0">
                <a:solidFill>
                  <a:prstClr val="black"/>
                </a:solidFill>
                <a:latin typeface="Calibri"/>
              </a:rPr>
              <a:t>Arrière-plans théoriques:</a:t>
            </a:r>
          </a:p>
        </p:txBody>
      </p:sp>
    </p:spTree>
    <p:extLst>
      <p:ext uri="{BB962C8B-B14F-4D97-AF65-F5344CB8AC3E}">
        <p14:creationId xmlns:p14="http://schemas.microsoft.com/office/powerpoint/2010/main" val="36443777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EC513FAD-ACEE-3E40-8499-530969EB0D6F}"/>
              </a:ext>
            </a:extLst>
          </p:cNvPr>
          <p:cNvSpPr txBox="1"/>
          <p:nvPr/>
        </p:nvSpPr>
        <p:spPr>
          <a:xfrm>
            <a:off x="2196824" y="76570"/>
            <a:ext cx="82894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3200" dirty="0">
                <a:solidFill>
                  <a:prstClr val="black"/>
                </a:solidFill>
                <a:latin typeface="Calibri"/>
              </a:rPr>
              <a:t>1-Que connaissons-nous de la proportionnalité ?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1371881-B066-DE47-8535-9F91FC15ADE0}"/>
              </a:ext>
            </a:extLst>
          </p:cNvPr>
          <p:cNvSpPr txBox="1"/>
          <p:nvPr/>
        </p:nvSpPr>
        <p:spPr>
          <a:xfrm>
            <a:off x="1861494" y="956610"/>
            <a:ext cx="4622394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fr-FR" sz="2400" dirty="0">
                <a:solidFill>
                  <a:prstClr val="black"/>
                </a:solidFill>
                <a:latin typeface="Calibri"/>
              </a:rPr>
              <a:t>A retenir de cette première partie: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BD7F9CBB-6BC5-F84B-8143-7AFA06CDD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538" y="823181"/>
            <a:ext cx="635957" cy="635957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71D4581F-FCC4-CA4A-B248-1E252F1A53F3}"/>
              </a:ext>
            </a:extLst>
          </p:cNvPr>
          <p:cNvSpPr txBox="1"/>
          <p:nvPr/>
        </p:nvSpPr>
        <p:spPr>
          <a:xfrm>
            <a:off x="1435648" y="1641466"/>
            <a:ext cx="9346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57200">
              <a:buFont typeface="Wingdings" pitchFamily="2" charset="2"/>
              <a:buChar char="Ø"/>
            </a:pPr>
            <a:r>
              <a:rPr lang="fr-FR" sz="2400" dirty="0">
                <a:solidFill>
                  <a:prstClr val="black"/>
                </a:solidFill>
                <a:latin typeface="Calibri"/>
              </a:rPr>
              <a:t>Deux grandeurs (ou suite de nombres) sont dites </a:t>
            </a:r>
            <a:r>
              <a:rPr lang="fr-FR" sz="2400" b="1" dirty="0">
                <a:solidFill>
                  <a:prstClr val="black"/>
                </a:solidFill>
                <a:latin typeface="Calibri"/>
              </a:rPr>
              <a:t>« proportionnelles » </a:t>
            </a:r>
            <a:r>
              <a:rPr lang="fr-FR" sz="2400" dirty="0">
                <a:solidFill>
                  <a:prstClr val="black"/>
                </a:solidFill>
                <a:latin typeface="Calibri"/>
              </a:rPr>
              <a:t>si l’on peut passer de l’une à l’autre en </a:t>
            </a:r>
            <a:r>
              <a:rPr lang="fr-FR" sz="2400" b="1" dirty="0">
                <a:solidFill>
                  <a:prstClr val="black"/>
                </a:solidFill>
                <a:latin typeface="Calibri"/>
              </a:rPr>
              <a:t>multipliant par un même nombre </a:t>
            </a:r>
            <a:r>
              <a:rPr lang="fr-FR" sz="2400" dirty="0">
                <a:solidFill>
                  <a:prstClr val="black"/>
                </a:solidFill>
                <a:latin typeface="Calibri"/>
              </a:rPr>
              <a:t>non nul.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72CE1FF-5C6F-134E-98AB-EE2E2FE51605}"/>
              </a:ext>
            </a:extLst>
          </p:cNvPr>
          <p:cNvSpPr/>
          <p:nvPr/>
        </p:nvSpPr>
        <p:spPr>
          <a:xfrm>
            <a:off x="1435648" y="3175398"/>
            <a:ext cx="90506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57200">
              <a:buFont typeface="Wingdings" pitchFamily="2" charset="2"/>
              <a:buChar char="Ø"/>
            </a:pPr>
            <a:r>
              <a:rPr lang="fr-FR" sz="2400" dirty="0">
                <a:solidFill>
                  <a:prstClr val="black"/>
                </a:solidFill>
                <a:latin typeface="Calibri"/>
              </a:rPr>
              <a:t>Les </a:t>
            </a:r>
            <a:r>
              <a:rPr lang="fr-FR" sz="2400" b="1" u="sng" dirty="0">
                <a:solidFill>
                  <a:prstClr val="black"/>
                </a:solidFill>
                <a:latin typeface="Calibri"/>
              </a:rPr>
              <a:t>relations internes et externes </a:t>
            </a:r>
            <a:r>
              <a:rPr lang="fr-FR" sz="2400" dirty="0">
                <a:solidFill>
                  <a:prstClr val="black"/>
                </a:solidFill>
                <a:latin typeface="Calibri"/>
              </a:rPr>
              <a:t>entre les grandeurs, les nombres en jeu ont une </a:t>
            </a:r>
            <a:r>
              <a:rPr lang="fr-FR" sz="2400" b="1" u="sng" dirty="0">
                <a:solidFill>
                  <a:prstClr val="black"/>
                </a:solidFill>
                <a:latin typeface="Calibri"/>
              </a:rPr>
              <a:t>influence sur les raisonnements et les procédures </a:t>
            </a:r>
            <a:r>
              <a:rPr lang="fr-FR" sz="2400" b="1" dirty="0">
                <a:solidFill>
                  <a:prstClr val="black"/>
                </a:solidFill>
                <a:latin typeface="Calibri"/>
              </a:rPr>
              <a:t>mises en œuvres. 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5667C2F-CC5C-EC4B-9D84-65A69E2AD8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665" t="5015" r="19164" b="10655"/>
          <a:stretch/>
        </p:blipFill>
        <p:spPr>
          <a:xfrm>
            <a:off x="5277679" y="3970976"/>
            <a:ext cx="2117034" cy="265783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D00EDCB-DCAD-E44F-9EE5-E2983BC086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469" t="17544" r="39225" b="14417"/>
          <a:stretch/>
        </p:blipFill>
        <p:spPr>
          <a:xfrm>
            <a:off x="5871273" y="4569841"/>
            <a:ext cx="169232" cy="27897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E3968A0-E71B-DD4E-8A9F-20C4D03DB7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469" t="17544" r="39225" b="14417"/>
          <a:stretch/>
        </p:blipFill>
        <p:spPr>
          <a:xfrm rot="5400000">
            <a:off x="5907617" y="4080549"/>
            <a:ext cx="96545" cy="59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3794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3">
            <a:extLst>
              <a:ext uri="{FF2B5EF4-FFF2-40B4-BE49-F238E27FC236}">
                <a16:creationId xmlns:a16="http://schemas.microsoft.com/office/drawing/2014/main" id="{B151FC5C-B4EA-C343-ACC2-C9F956480575}"/>
              </a:ext>
            </a:extLst>
          </p:cNvPr>
          <p:cNvSpPr txBox="1">
            <a:spLocks/>
          </p:cNvSpPr>
          <p:nvPr/>
        </p:nvSpPr>
        <p:spPr>
          <a:xfrm>
            <a:off x="1676400" y="4619844"/>
            <a:ext cx="8940800" cy="17174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3600" u="sng" dirty="0">
                <a:solidFill>
                  <a:prstClr val="black"/>
                </a:solidFill>
                <a:latin typeface="Calibri"/>
              </a:rPr>
              <a:t>2-Du côté didactique: </a:t>
            </a:r>
          </a:p>
          <a:p>
            <a:pPr algn="l"/>
            <a:r>
              <a:rPr lang="fr-FR" sz="3600" dirty="0">
                <a:solidFill>
                  <a:prstClr val="black"/>
                </a:solidFill>
                <a:latin typeface="Calibri"/>
              </a:rPr>
              <a:t>Analyser les énoncés proposés par les manuels</a:t>
            </a:r>
          </a:p>
          <a:p>
            <a:pPr algn="l"/>
            <a:r>
              <a:rPr lang="fr-FR" sz="3600" dirty="0">
                <a:solidFill>
                  <a:prstClr val="black"/>
                </a:solidFill>
                <a:latin typeface="Calibri"/>
              </a:rPr>
              <a:t>Analyser les productions des élèves</a:t>
            </a:r>
          </a:p>
          <a:p>
            <a:pPr algn="l"/>
            <a:endParaRPr lang="fr-FR" sz="3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F05CE5D-1B0B-9147-9471-9A25D494C025}"/>
              </a:ext>
            </a:extLst>
          </p:cNvPr>
          <p:cNvSpPr txBox="1"/>
          <p:nvPr/>
        </p:nvSpPr>
        <p:spPr>
          <a:xfrm>
            <a:off x="2390786" y="93399"/>
            <a:ext cx="5724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3600" dirty="0">
                <a:solidFill>
                  <a:prstClr val="black"/>
                </a:solidFill>
                <a:latin typeface="Calibri"/>
              </a:rPr>
              <a:t>La proportionnalité au cycle 3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5A288E4-41C6-884F-8433-278961B28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6794" y="2847453"/>
            <a:ext cx="1348636" cy="134863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1FA5231-1E60-1946-BCEF-16116729C8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1871" y="2033427"/>
            <a:ext cx="2162662" cy="216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9353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EC513FAD-ACEE-3E40-8499-530969EB0D6F}"/>
              </a:ext>
            </a:extLst>
          </p:cNvPr>
          <p:cNvSpPr txBox="1"/>
          <p:nvPr/>
        </p:nvSpPr>
        <p:spPr>
          <a:xfrm>
            <a:off x="2196824" y="76570"/>
            <a:ext cx="8819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3200" dirty="0">
                <a:solidFill>
                  <a:prstClr val="black"/>
                </a:solidFill>
                <a:latin typeface="Calibri"/>
              </a:rPr>
              <a:t>Du côté didactique: analyse de productions d’élèves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EC46EA5A-6998-074D-813C-9B6772161549}"/>
              </a:ext>
            </a:extLst>
          </p:cNvPr>
          <p:cNvGrpSpPr/>
          <p:nvPr/>
        </p:nvGrpSpPr>
        <p:grpSpPr>
          <a:xfrm>
            <a:off x="1392306" y="3960795"/>
            <a:ext cx="9545572" cy="1907444"/>
            <a:chOff x="315310" y="2077290"/>
            <a:chExt cx="9545572" cy="190744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4147D76-57AB-7244-A5CB-AF26896249E5}"/>
                </a:ext>
              </a:extLst>
            </p:cNvPr>
            <p:cNvSpPr/>
            <p:nvPr/>
          </p:nvSpPr>
          <p:spPr>
            <a:xfrm>
              <a:off x="315310" y="2366400"/>
              <a:ext cx="9448800" cy="1611305"/>
            </a:xfrm>
            <a:prstGeom prst="rect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F058753C-7426-6441-9DFC-8EFF888A4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94606" y="2077290"/>
              <a:ext cx="566276" cy="425835"/>
            </a:xfrm>
            <a:prstGeom prst="rect">
              <a:avLst/>
            </a:prstGeom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A1F9EEF8-F41F-F247-9B6F-8DFF24A310AD}"/>
                </a:ext>
              </a:extLst>
            </p:cNvPr>
            <p:cNvSpPr txBox="1"/>
            <p:nvPr/>
          </p:nvSpPr>
          <p:spPr>
            <a:xfrm>
              <a:off x="386888" y="2784405"/>
              <a:ext cx="919085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fr-FR" sz="2400" dirty="0">
                  <a:solidFill>
                    <a:prstClr val="black"/>
                  </a:solidFill>
                  <a:latin typeface="Calibri"/>
                </a:rPr>
                <a:t>Analyser les réponses des élèves en cherchant à identifier la (ou les) propriété(s) utilisée(s).</a:t>
              </a:r>
            </a:p>
            <a:p>
              <a:pPr defTabSz="457200"/>
              <a:endParaRPr lang="fr-FR" sz="24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B0ABCEDE-AA76-E74E-BF00-EA1411EDC58C}"/>
                </a:ext>
              </a:extLst>
            </p:cNvPr>
            <p:cNvSpPr txBox="1"/>
            <p:nvPr/>
          </p:nvSpPr>
          <p:spPr>
            <a:xfrm>
              <a:off x="386888" y="2404637"/>
              <a:ext cx="25196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fr-FR" sz="2400" b="1" u="sng" dirty="0">
                  <a:solidFill>
                    <a:prstClr val="black"/>
                  </a:solidFill>
                  <a:latin typeface="Calibri"/>
                </a:rPr>
                <a:t>Mise en activité 2:</a:t>
              </a:r>
            </a:p>
          </p:txBody>
        </p: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97BB30DA-79F3-E94E-B605-0B75F524E45F}"/>
              </a:ext>
            </a:extLst>
          </p:cNvPr>
          <p:cNvSpPr txBox="1"/>
          <p:nvPr/>
        </p:nvSpPr>
        <p:spPr>
          <a:xfrm>
            <a:off x="1392306" y="1178777"/>
            <a:ext cx="9162308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fr-FR" sz="2400" u="sng" dirty="0">
                <a:solidFill>
                  <a:prstClr val="black"/>
                </a:solidFill>
                <a:latin typeface="Calibri"/>
              </a:rPr>
              <a:t>Problème:</a:t>
            </a:r>
          </a:p>
          <a:p>
            <a:pPr defTabSz="457200"/>
            <a:r>
              <a:rPr lang="fr-FR" sz="2400" dirty="0">
                <a:solidFill>
                  <a:prstClr val="black"/>
                </a:solidFill>
                <a:latin typeface="Calibri"/>
              </a:rPr>
              <a:t>Dans la recette du poulet au citrons, il faut 2 citrons pour 5 personnes.</a:t>
            </a:r>
          </a:p>
          <a:p>
            <a:pPr defTabSz="457200"/>
            <a:r>
              <a:rPr lang="fr-FR" sz="2400" dirty="0">
                <a:solidFill>
                  <a:prstClr val="black"/>
                </a:solidFill>
                <a:latin typeface="Calibri"/>
              </a:rPr>
              <a:t>Combien faut-il de citrons pour 20 personnes?</a:t>
            </a:r>
          </a:p>
          <a:p>
            <a:pPr defTabSz="457200"/>
            <a:endParaRPr lang="fr-FR" sz="2400" dirty="0">
              <a:solidFill>
                <a:prstClr val="black"/>
              </a:solidFill>
              <a:latin typeface="Calibri"/>
            </a:endParaRP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prstClr val="black"/>
                </a:solidFill>
                <a:latin typeface="Calibri"/>
              </a:rPr>
              <a:t>Peut-on trouver la réponse ?</a:t>
            </a: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prstClr val="black"/>
                </a:solidFill>
                <a:latin typeface="Calibri"/>
              </a:rPr>
              <a:t>Si non, pourquoi ? Si oui, quelle est ta réponse ?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3D6F02A6-56EB-0442-8E2C-C59CCBFDF1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1488" y="2149636"/>
            <a:ext cx="985112" cy="98511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A3EE6FA-CF3A-C54A-AFE4-A3775E43EA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704" t="20371" r="5926" b="16852"/>
          <a:stretch/>
        </p:blipFill>
        <p:spPr>
          <a:xfrm>
            <a:off x="9994198" y="4386631"/>
            <a:ext cx="756666" cy="55642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32C6C7A-1753-A94B-89B3-5DA4301692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5786" y="5145294"/>
            <a:ext cx="635957" cy="63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89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EC513FAD-ACEE-3E40-8499-530969EB0D6F}"/>
              </a:ext>
            </a:extLst>
          </p:cNvPr>
          <p:cNvSpPr txBox="1"/>
          <p:nvPr/>
        </p:nvSpPr>
        <p:spPr>
          <a:xfrm>
            <a:off x="2196824" y="76570"/>
            <a:ext cx="8819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3200" dirty="0">
                <a:solidFill>
                  <a:prstClr val="black"/>
                </a:solidFill>
                <a:latin typeface="Calibri"/>
              </a:rPr>
              <a:t>Du côté didactique: analyse de productions d’élèves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165839F-A54D-7046-9CFC-9CB9C0AED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035" y="2563211"/>
            <a:ext cx="9572860" cy="3910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3B53F013-EAA5-B347-A97C-3B66861982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8700" y="979014"/>
            <a:ext cx="4305300" cy="608487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0000" tIns="46800" rIns="90000" bIns="46800" anchor="ctr"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9pPr>
          </a:lstStyle>
          <a:p>
            <a:pPr algn="l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altLang="fr-FR" sz="2800" kern="0" dirty="0">
                <a:latin typeface="Calibri"/>
              </a:rPr>
              <a:t>Procédure experte ou non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3D8FA97-001E-A348-8A23-FCFA3ADD1A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4035" y="849200"/>
            <a:ext cx="855300" cy="8553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B8CB7108-74D5-6E43-A92F-9E7B0D6141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6179" b="74456"/>
          <a:stretch/>
        </p:blipFill>
        <p:spPr bwMode="auto">
          <a:xfrm>
            <a:off x="1740488" y="1704502"/>
            <a:ext cx="6539671" cy="858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86775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EC513FAD-ACEE-3E40-8499-530969EB0D6F}"/>
              </a:ext>
            </a:extLst>
          </p:cNvPr>
          <p:cNvSpPr txBox="1"/>
          <p:nvPr/>
        </p:nvSpPr>
        <p:spPr>
          <a:xfrm>
            <a:off x="2196824" y="76570"/>
            <a:ext cx="8819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3200" dirty="0">
                <a:solidFill>
                  <a:prstClr val="black"/>
                </a:solidFill>
                <a:latin typeface="Calibri"/>
              </a:rPr>
              <a:t>Du côté didactique: analyse de productions d’élèves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165839F-A54D-7046-9CFC-9CB9C0AED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488" y="2563211"/>
            <a:ext cx="8463257" cy="3456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3B53F013-EAA5-B347-A97C-3B66861982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8700" y="979014"/>
            <a:ext cx="4305300" cy="608487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0000" tIns="46800" rIns="90000" bIns="46800" anchor="ctr"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9pPr>
          </a:lstStyle>
          <a:p>
            <a:pPr algn="l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altLang="fr-FR" sz="2800" kern="0" dirty="0">
                <a:latin typeface="Calibri"/>
              </a:rPr>
              <a:t>Procédure experte ou non ?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6B66AA29-D3C0-1248-BE7D-72A4EF48A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2412" y="6020139"/>
            <a:ext cx="5125675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defTabSz="457200">
              <a:spcBef>
                <a:spcPct val="0"/>
              </a:spcBef>
              <a:buClrTx/>
            </a:pPr>
            <a:r>
              <a:rPr lang="fr-FR" altLang="fr-FR" sz="2400" dirty="0">
                <a:latin typeface="Calibri"/>
              </a:rPr>
              <a:t>Utilisation de la linéarité pour l’addition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3D8FA97-001E-A348-8A23-FCFA3ADD1A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4035" y="849200"/>
            <a:ext cx="855300" cy="8553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B8CB7108-74D5-6E43-A92F-9E7B0D6141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6179" b="74456"/>
          <a:stretch/>
        </p:blipFill>
        <p:spPr bwMode="auto">
          <a:xfrm>
            <a:off x="1740488" y="1704502"/>
            <a:ext cx="6539671" cy="858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492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EC513FAD-ACEE-3E40-8499-530969EB0D6F}"/>
              </a:ext>
            </a:extLst>
          </p:cNvPr>
          <p:cNvSpPr txBox="1"/>
          <p:nvPr/>
        </p:nvSpPr>
        <p:spPr>
          <a:xfrm>
            <a:off x="2196824" y="76570"/>
            <a:ext cx="8819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3200" dirty="0">
                <a:solidFill>
                  <a:prstClr val="black"/>
                </a:solidFill>
                <a:latin typeface="Calibri"/>
              </a:rPr>
              <a:t>Du côté didactique: analyse de productions d’élèves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B5FB87-DDE2-6D43-8D03-88A73749E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0" y="1746887"/>
            <a:ext cx="7129462" cy="307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221163-4C01-2244-A76F-90FFC4EBD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919969"/>
            <a:ext cx="9906000" cy="2984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ACCF8299-2789-9842-A51D-754687434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8700" y="979014"/>
            <a:ext cx="4305300" cy="608487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0000" tIns="46800" rIns="90000" bIns="46800" anchor="ctr"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9pPr>
          </a:lstStyle>
          <a:p>
            <a:pPr algn="l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altLang="fr-FR" sz="2800" kern="0" dirty="0">
                <a:latin typeface="Calibri"/>
              </a:rPr>
              <a:t>Procédure experte ou non ?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41F2881-B759-1244-AFA6-EBD2285570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4036" y="849201"/>
            <a:ext cx="754005" cy="75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8897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EC513FAD-ACEE-3E40-8499-530969EB0D6F}"/>
              </a:ext>
            </a:extLst>
          </p:cNvPr>
          <p:cNvSpPr txBox="1"/>
          <p:nvPr/>
        </p:nvSpPr>
        <p:spPr>
          <a:xfrm>
            <a:off x="2196824" y="76570"/>
            <a:ext cx="8819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3200" dirty="0">
                <a:solidFill>
                  <a:prstClr val="black"/>
                </a:solidFill>
                <a:latin typeface="Calibri"/>
              </a:rPr>
              <a:t>Du côté didactique: analyse de productions d’élèves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B5FB87-DDE2-6D43-8D03-88A73749E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0" y="1746887"/>
            <a:ext cx="7129462" cy="307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221163-4C01-2244-A76F-90FFC4EBD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0" y="2919968"/>
            <a:ext cx="8986330" cy="2657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151426FA-BF20-274F-9492-0D4A71BD7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6508" y="5577840"/>
            <a:ext cx="5125675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defTabSz="457200">
              <a:spcBef>
                <a:spcPct val="0"/>
              </a:spcBef>
              <a:buClrTx/>
            </a:pPr>
            <a:r>
              <a:rPr lang="fr-FR" altLang="fr-FR" sz="2400" dirty="0">
                <a:latin typeface="Calibri"/>
              </a:rPr>
              <a:t>Utilisation de la linéarité pour l’addition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ACCF8299-2789-9842-A51D-754687434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8700" y="979014"/>
            <a:ext cx="4305300" cy="608487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0000" tIns="46800" rIns="90000" bIns="46800" anchor="ctr"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9pPr>
          </a:lstStyle>
          <a:p>
            <a:pPr algn="l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altLang="fr-FR" sz="2800" kern="0" dirty="0">
                <a:latin typeface="Calibri"/>
              </a:rPr>
              <a:t>Procédure experte ou non ?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41F2881-B759-1244-AFA6-EBD2285570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4036" y="849201"/>
            <a:ext cx="754005" cy="75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9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EC513FAD-ACEE-3E40-8499-530969EB0D6F}"/>
              </a:ext>
            </a:extLst>
          </p:cNvPr>
          <p:cNvSpPr txBox="1"/>
          <p:nvPr/>
        </p:nvSpPr>
        <p:spPr>
          <a:xfrm>
            <a:off x="2196824" y="76570"/>
            <a:ext cx="8819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3200" dirty="0">
                <a:solidFill>
                  <a:prstClr val="black"/>
                </a:solidFill>
                <a:latin typeface="Calibri"/>
              </a:rPr>
              <a:t>Du côté didactique: analyse de productions d’élèves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A34E9659-791A-2D46-95AE-490FCA29F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233" y="1704430"/>
            <a:ext cx="8218487" cy="3541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" name="Rectangle 1">
            <a:extLst>
              <a:ext uri="{FF2B5EF4-FFF2-40B4-BE49-F238E27FC236}">
                <a16:creationId xmlns:a16="http://schemas.microsoft.com/office/drawing/2014/main" id="{F140D4A5-28B3-5F4B-9663-B7040B6D5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8700" y="979014"/>
            <a:ext cx="4305300" cy="608487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0000" tIns="46800" rIns="90000" bIns="46800" anchor="ctr"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9pPr>
          </a:lstStyle>
          <a:p>
            <a:pPr algn="l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altLang="fr-FR" sz="2800" kern="0" dirty="0">
                <a:latin typeface="Calibri"/>
              </a:rPr>
              <a:t>Procédure experte ou non ?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FCBDB32D-1A91-014F-86D7-55BCC15C1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4036" y="849201"/>
            <a:ext cx="743845" cy="743845"/>
          </a:xfrm>
          <a:prstGeom prst="rect">
            <a:avLst/>
          </a:prstGeom>
        </p:spPr>
      </p:pic>
      <p:sp>
        <p:nvSpPr>
          <p:cNvPr id="8" name="Rectangle à coins arrondis 7">
            <a:extLst>
              <a:ext uri="{FF2B5EF4-FFF2-40B4-BE49-F238E27FC236}">
                <a16:creationId xmlns:a16="http://schemas.microsoft.com/office/drawing/2014/main" id="{1C75DBCE-C25F-7049-B429-DCEBF786018B}"/>
              </a:ext>
            </a:extLst>
          </p:cNvPr>
          <p:cNvSpPr/>
          <p:nvPr/>
        </p:nvSpPr>
        <p:spPr>
          <a:xfrm>
            <a:off x="2196823" y="3562034"/>
            <a:ext cx="446986" cy="69191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6344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8A07376C-09D6-0840-A909-01A985EC5042}"/>
              </a:ext>
            </a:extLst>
          </p:cNvPr>
          <p:cNvSpPr txBox="1"/>
          <p:nvPr/>
        </p:nvSpPr>
        <p:spPr>
          <a:xfrm>
            <a:off x="1548114" y="3466418"/>
            <a:ext cx="76855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dirty="0">
                <a:solidFill>
                  <a:prstClr val="black"/>
                </a:solidFill>
                <a:latin typeface="Calibri"/>
              </a:rPr>
              <a:t>La proportionnalité est un modèle mathématique qui permet d’éclairer et de traiter des problèmes relevant de </a:t>
            </a:r>
            <a:r>
              <a:rPr lang="fr-FR" b="1" dirty="0">
                <a:solidFill>
                  <a:prstClr val="black"/>
                </a:solidFill>
                <a:latin typeface="Calibri"/>
              </a:rPr>
              <a:t>différents contextes de la vie de tous les jours </a:t>
            </a:r>
            <a:r>
              <a:rPr lang="fr-FR" dirty="0">
                <a:solidFill>
                  <a:prstClr val="black"/>
                </a:solidFill>
                <a:latin typeface="Calibri"/>
              </a:rPr>
              <a:t>(monnaie, soldes, recettes…) mais également </a:t>
            </a:r>
            <a:r>
              <a:rPr lang="fr-FR" b="1" dirty="0">
                <a:solidFill>
                  <a:prstClr val="black"/>
                </a:solidFill>
                <a:latin typeface="Calibri"/>
              </a:rPr>
              <a:t>différents domaines d’études scientifiques ou non</a:t>
            </a:r>
            <a:r>
              <a:rPr lang="fr-FR" dirty="0">
                <a:solidFill>
                  <a:prstClr val="black"/>
                </a:solidFill>
                <a:latin typeface="Calibri"/>
              </a:rPr>
              <a:t> (sciences, géographie…)</a:t>
            </a:r>
          </a:p>
          <a:p>
            <a:pPr defTabSz="457200"/>
            <a:endParaRPr lang="fr-FR" dirty="0">
              <a:solidFill>
                <a:prstClr val="black"/>
              </a:solidFill>
              <a:latin typeface="Calibri"/>
            </a:endParaRPr>
          </a:p>
          <a:p>
            <a:pPr defTabSz="457200"/>
            <a:r>
              <a:rPr lang="fr-FR" dirty="0">
                <a:solidFill>
                  <a:prstClr val="black"/>
                </a:solidFill>
                <a:latin typeface="Calibri"/>
              </a:rPr>
              <a:t>A ce titre, son étude est précieuse et sa maîtrise au sortir de l’école obligatoire est essentielle pour le futur citoyen.</a:t>
            </a:r>
          </a:p>
          <a:p>
            <a:pPr algn="r" defTabSz="457200"/>
            <a:r>
              <a:rPr lang="fr-FR" dirty="0">
                <a:solidFill>
                  <a:prstClr val="black"/>
                </a:solidFill>
                <a:latin typeface="Calibri"/>
              </a:rPr>
              <a:t>Arnaud Simard. Grand N n°90-2012</a:t>
            </a:r>
          </a:p>
        </p:txBody>
      </p:sp>
      <p:pic>
        <p:nvPicPr>
          <p:cNvPr id="3" name="Image 2" descr="Applications_de_la_proportionnalite.pdf - Adobe Reader">
            <a:extLst>
              <a:ext uri="{FF2B5EF4-FFF2-40B4-BE49-F238E27FC236}">
                <a16:creationId xmlns:a16="http://schemas.microsoft.com/office/drawing/2014/main" id="{1A627539-DCFC-2A4F-8C88-174160D9A6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37" t="24607" r="24271" b="8569"/>
          <a:stretch/>
        </p:blipFill>
        <p:spPr>
          <a:xfrm>
            <a:off x="9442049" y="3466418"/>
            <a:ext cx="1326547" cy="312188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596469B-CF93-3E4B-8A37-FC60758D2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4543" y="1343785"/>
            <a:ext cx="3523420" cy="139265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84322B7-C007-FA40-847A-0F03BD464A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784" t="3824" r="15283" b="3304"/>
          <a:stretch/>
        </p:blipFill>
        <p:spPr>
          <a:xfrm>
            <a:off x="8283765" y="1026766"/>
            <a:ext cx="2316567" cy="170967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5051BE5-C853-F94C-A668-1B1C92820B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6502" y="874457"/>
            <a:ext cx="2413951" cy="2583740"/>
          </a:xfrm>
          <a:prstGeom prst="rect">
            <a:avLst/>
          </a:prstGeom>
        </p:spPr>
      </p:pic>
      <p:pic>
        <p:nvPicPr>
          <p:cNvPr id="4" name="Image 3" descr="1-Mathematiques-ProportS1A1C.pdf - Adobe Reader">
            <a:extLst>
              <a:ext uri="{FF2B5EF4-FFF2-40B4-BE49-F238E27FC236}">
                <a16:creationId xmlns:a16="http://schemas.microsoft.com/office/drawing/2014/main" id="{948E7346-C205-564C-9B9F-73F9BC3EF1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2" t="50000" r="59315" b="19452"/>
          <a:stretch/>
        </p:blipFill>
        <p:spPr>
          <a:xfrm>
            <a:off x="1923380" y="1881604"/>
            <a:ext cx="1705362" cy="147323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571E19A-4D8B-304A-B1C0-2A001F27D9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3699" y="5527519"/>
            <a:ext cx="2787569" cy="121473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A22B0E8-093D-1C43-928B-667D44082A40}"/>
              </a:ext>
            </a:extLst>
          </p:cNvPr>
          <p:cNvSpPr txBox="1"/>
          <p:nvPr/>
        </p:nvSpPr>
        <p:spPr>
          <a:xfrm>
            <a:off x="2536154" y="47720"/>
            <a:ext cx="25149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3600" dirty="0">
                <a:solidFill>
                  <a:prstClr val="black"/>
                </a:solidFill>
                <a:latin typeface="Calibri"/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36647143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EC513FAD-ACEE-3E40-8499-530969EB0D6F}"/>
              </a:ext>
            </a:extLst>
          </p:cNvPr>
          <p:cNvSpPr txBox="1"/>
          <p:nvPr/>
        </p:nvSpPr>
        <p:spPr>
          <a:xfrm>
            <a:off x="2196824" y="76570"/>
            <a:ext cx="8819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3200" dirty="0">
                <a:solidFill>
                  <a:prstClr val="black"/>
                </a:solidFill>
                <a:latin typeface="Calibri"/>
              </a:rPr>
              <a:t>Du côté didactique: analyse de productions d’élèves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A34E9659-791A-2D46-95AE-490FCA29F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233" y="1704430"/>
            <a:ext cx="8218487" cy="3541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Text Box 3">
            <a:extLst>
              <a:ext uri="{FF2B5EF4-FFF2-40B4-BE49-F238E27FC236}">
                <a16:creationId xmlns:a16="http://schemas.microsoft.com/office/drawing/2014/main" id="{4D9E171C-938A-364F-B31F-1274EB4BA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6823" y="5282331"/>
            <a:ext cx="6145826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defTabSz="457200">
              <a:spcBef>
                <a:spcPct val="0"/>
              </a:spcBef>
              <a:buClrTx/>
            </a:pPr>
            <a:r>
              <a:rPr lang="fr-FR" altLang="fr-FR" sz="2400" dirty="0">
                <a:latin typeface="Calibri"/>
              </a:rPr>
              <a:t>Procédure mixte :</a:t>
            </a:r>
          </a:p>
          <a:p>
            <a:pPr defTabSz="457200">
              <a:spcBef>
                <a:spcPct val="0"/>
              </a:spcBef>
              <a:buClrTx/>
            </a:pPr>
            <a:r>
              <a:rPr lang="fr-FR" altLang="fr-FR" sz="2400" dirty="0">
                <a:latin typeface="Calibri"/>
              </a:rPr>
              <a:t>Propriété additive / multiplicative de la linéarité</a:t>
            </a:r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F140D4A5-28B3-5F4B-9663-B7040B6D5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8700" y="979014"/>
            <a:ext cx="4305300" cy="608487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0000" tIns="46800" rIns="90000" bIns="46800" anchor="ctr"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9pPr>
          </a:lstStyle>
          <a:p>
            <a:pPr algn="l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altLang="fr-FR" sz="2800" kern="0" dirty="0">
                <a:latin typeface="Calibri"/>
              </a:rPr>
              <a:t>Procédure experte ou non ?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FCBDB32D-1A91-014F-86D7-55BCC15C1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4036" y="849201"/>
            <a:ext cx="743845" cy="743845"/>
          </a:xfrm>
          <a:prstGeom prst="rect">
            <a:avLst/>
          </a:prstGeom>
        </p:spPr>
      </p:pic>
      <p:sp>
        <p:nvSpPr>
          <p:cNvPr id="8" name="Rectangle à coins arrondis 7">
            <a:extLst>
              <a:ext uri="{FF2B5EF4-FFF2-40B4-BE49-F238E27FC236}">
                <a16:creationId xmlns:a16="http://schemas.microsoft.com/office/drawing/2014/main" id="{1C75DBCE-C25F-7049-B429-DCEBF786018B}"/>
              </a:ext>
            </a:extLst>
          </p:cNvPr>
          <p:cNvSpPr/>
          <p:nvPr/>
        </p:nvSpPr>
        <p:spPr>
          <a:xfrm>
            <a:off x="2196823" y="3562034"/>
            <a:ext cx="446986" cy="69191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81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EC513FAD-ACEE-3E40-8499-530969EB0D6F}"/>
              </a:ext>
            </a:extLst>
          </p:cNvPr>
          <p:cNvSpPr txBox="1"/>
          <p:nvPr/>
        </p:nvSpPr>
        <p:spPr>
          <a:xfrm>
            <a:off x="2196824" y="76570"/>
            <a:ext cx="8819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3200" dirty="0">
                <a:solidFill>
                  <a:prstClr val="black"/>
                </a:solidFill>
                <a:latin typeface="Calibri"/>
              </a:rPr>
              <a:t>Du côté didactique: analyse de productions d’élèves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E7E697-2571-1148-8D34-F1B87575A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035" y="1699420"/>
            <a:ext cx="7129462" cy="307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927DDE-9445-F244-AA9A-EBBB184DD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035" y="3210718"/>
            <a:ext cx="7449445" cy="301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B814A92D-0960-AC40-BBE2-B900A7B8FE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8700" y="979014"/>
            <a:ext cx="4305300" cy="608487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0000" tIns="46800" rIns="90000" bIns="46800" anchor="ctr"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9pPr>
          </a:lstStyle>
          <a:p>
            <a:pPr algn="l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altLang="fr-FR" sz="2800" kern="0" dirty="0">
                <a:latin typeface="Calibri"/>
              </a:rPr>
              <a:t>Procédure experte ou non ?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17CFCB7-3194-114C-A086-40CD0F167D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4035" y="849200"/>
            <a:ext cx="738300" cy="7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7301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EC513FAD-ACEE-3E40-8499-530969EB0D6F}"/>
              </a:ext>
            </a:extLst>
          </p:cNvPr>
          <p:cNvSpPr txBox="1"/>
          <p:nvPr/>
        </p:nvSpPr>
        <p:spPr>
          <a:xfrm>
            <a:off x="2196824" y="76570"/>
            <a:ext cx="8819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3200" dirty="0">
                <a:solidFill>
                  <a:prstClr val="black"/>
                </a:solidFill>
                <a:latin typeface="Calibri"/>
              </a:rPr>
              <a:t>Du côté didactique: analyse de productions d’élèves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E7E697-2571-1148-8D34-F1B87575A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035" y="1699420"/>
            <a:ext cx="7129462" cy="307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927DDE-9445-F244-AA9A-EBBB184DD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035" y="3210718"/>
            <a:ext cx="7449445" cy="301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878679C0-9762-D749-B881-B3357D6C2F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2742" y="6233451"/>
            <a:ext cx="2802668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defTabSz="457200">
              <a:spcBef>
                <a:spcPct val="0"/>
              </a:spcBef>
              <a:buClrTx/>
            </a:pPr>
            <a:r>
              <a:rPr lang="fr-FR" altLang="fr-FR" sz="2400" dirty="0"/>
              <a:t>Passage par l’unité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B814A92D-0960-AC40-BBE2-B900A7B8FE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8700" y="979014"/>
            <a:ext cx="4305300" cy="608487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0000" tIns="46800" rIns="90000" bIns="46800" anchor="ctr"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9pPr>
          </a:lstStyle>
          <a:p>
            <a:pPr algn="l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altLang="fr-FR" sz="2800" kern="0" dirty="0">
                <a:latin typeface="Calibri"/>
              </a:rPr>
              <a:t>Procédure experte ou non ?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17CFCB7-3194-114C-A086-40CD0F167D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4035" y="849200"/>
            <a:ext cx="738300" cy="7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62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EC513FAD-ACEE-3E40-8499-530969EB0D6F}"/>
              </a:ext>
            </a:extLst>
          </p:cNvPr>
          <p:cNvSpPr txBox="1"/>
          <p:nvPr/>
        </p:nvSpPr>
        <p:spPr>
          <a:xfrm>
            <a:off x="2196824" y="76570"/>
            <a:ext cx="8819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3200" dirty="0">
                <a:solidFill>
                  <a:prstClr val="black"/>
                </a:solidFill>
                <a:latin typeface="Calibri"/>
              </a:rPr>
              <a:t>Du côté didactique: analyse de productions d’élèves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BE3666-EC68-C249-9B10-949B40725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035" y="1704501"/>
            <a:ext cx="7129462" cy="307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F1D236-FBAA-574F-B331-15032677D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036" y="3166084"/>
            <a:ext cx="7467991" cy="3228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BA5F0C6F-241B-2548-B6FD-79F33B82D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8540" y="939460"/>
            <a:ext cx="4305300" cy="608487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0000" tIns="46800" rIns="90000" bIns="46800" anchor="ctr"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9pPr>
          </a:lstStyle>
          <a:p>
            <a:pPr algn="l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altLang="fr-FR" sz="2800" kern="0" dirty="0">
                <a:latin typeface="Calibri"/>
              </a:rPr>
              <a:t>Procédure experte ou non ?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623C416-1D96-464E-83EF-1B66AB65A7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4035" y="849200"/>
            <a:ext cx="738300" cy="7383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D6F8ACC-AEF0-9641-BDE9-944872D3FF0F}"/>
              </a:ext>
            </a:extLst>
          </p:cNvPr>
          <p:cNvSpPr txBox="1"/>
          <p:nvPr/>
        </p:nvSpPr>
        <p:spPr>
          <a:xfrm>
            <a:off x="8150086" y="3372164"/>
            <a:ext cx="41710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457200"/>
            <a:r>
              <a:rPr lang="fr-FR" dirty="0">
                <a:solidFill>
                  <a:prstClr val="black"/>
                </a:solidFill>
                <a:latin typeface="Calibri"/>
              </a:rPr>
              <a:t>6e</a:t>
            </a:r>
          </a:p>
        </p:txBody>
      </p:sp>
    </p:spTree>
    <p:extLst>
      <p:ext uri="{BB962C8B-B14F-4D97-AF65-F5344CB8AC3E}">
        <p14:creationId xmlns:p14="http://schemas.microsoft.com/office/powerpoint/2010/main" val="34575790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EC513FAD-ACEE-3E40-8499-530969EB0D6F}"/>
              </a:ext>
            </a:extLst>
          </p:cNvPr>
          <p:cNvSpPr txBox="1"/>
          <p:nvPr/>
        </p:nvSpPr>
        <p:spPr>
          <a:xfrm>
            <a:off x="2196824" y="76570"/>
            <a:ext cx="8819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3200" dirty="0">
                <a:solidFill>
                  <a:prstClr val="black"/>
                </a:solidFill>
                <a:latin typeface="Calibri"/>
              </a:rPr>
              <a:t>Du côté didactique: analyse de productions d’élèves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BE3666-EC68-C249-9B10-949B40725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035" y="1704501"/>
            <a:ext cx="7129462" cy="307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F1D236-FBAA-574F-B331-15032677D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036" y="3166084"/>
            <a:ext cx="7467991" cy="3228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73EEBD83-13D9-B94A-B4D4-E50A87B7E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1026" y="6394450"/>
            <a:ext cx="6332481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defTabSz="457200">
              <a:spcBef>
                <a:spcPct val="0"/>
              </a:spcBef>
              <a:buClrTx/>
            </a:pPr>
            <a:r>
              <a:rPr lang="fr-FR" altLang="fr-FR" sz="2400" dirty="0"/>
              <a:t>Utilisation de la linéarité pour la multiplication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BA5F0C6F-241B-2548-B6FD-79F33B82D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8540" y="939460"/>
            <a:ext cx="4305300" cy="608487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0000" tIns="46800" rIns="90000" bIns="46800" anchor="ctr"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9pPr>
          </a:lstStyle>
          <a:p>
            <a:pPr algn="l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altLang="fr-FR" sz="2800" kern="0" dirty="0">
                <a:latin typeface="Calibri"/>
              </a:rPr>
              <a:t>Procédure experte ou non ?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623C416-1D96-464E-83EF-1B66AB65A7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4035" y="849200"/>
            <a:ext cx="738300" cy="7383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D6F8ACC-AEF0-9641-BDE9-944872D3FF0F}"/>
              </a:ext>
            </a:extLst>
          </p:cNvPr>
          <p:cNvSpPr txBox="1"/>
          <p:nvPr/>
        </p:nvSpPr>
        <p:spPr>
          <a:xfrm>
            <a:off x="8150086" y="3372164"/>
            <a:ext cx="41710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457200"/>
            <a:r>
              <a:rPr lang="fr-FR" dirty="0">
                <a:solidFill>
                  <a:prstClr val="black"/>
                </a:solidFill>
                <a:latin typeface="Calibri"/>
              </a:rPr>
              <a:t>6e</a:t>
            </a:r>
          </a:p>
        </p:txBody>
      </p:sp>
    </p:spTree>
    <p:extLst>
      <p:ext uri="{BB962C8B-B14F-4D97-AF65-F5344CB8AC3E}">
        <p14:creationId xmlns:p14="http://schemas.microsoft.com/office/powerpoint/2010/main" val="32636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EC513FAD-ACEE-3E40-8499-530969EB0D6F}"/>
              </a:ext>
            </a:extLst>
          </p:cNvPr>
          <p:cNvSpPr txBox="1"/>
          <p:nvPr/>
        </p:nvSpPr>
        <p:spPr>
          <a:xfrm>
            <a:off x="2196824" y="76570"/>
            <a:ext cx="8819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3200" dirty="0">
                <a:solidFill>
                  <a:prstClr val="black"/>
                </a:solidFill>
                <a:latin typeface="Calibri"/>
              </a:rPr>
              <a:t>Du côté didactique: analyse de productions d’élèves</a:t>
            </a:r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4367F984-CBD2-F546-ACD1-4665AE4A8745}"/>
              </a:ext>
            </a:extLst>
          </p:cNvPr>
          <p:cNvGrpSpPr>
            <a:grpSpLocks/>
          </p:cNvGrpSpPr>
          <p:nvPr/>
        </p:nvGrpSpPr>
        <p:grpSpPr bwMode="auto">
          <a:xfrm>
            <a:off x="664030" y="1710690"/>
            <a:ext cx="10130970" cy="4472397"/>
            <a:chOff x="431" y="754"/>
            <a:chExt cx="5886" cy="2204"/>
          </a:xfrm>
        </p:grpSpPr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CDFCC21D-2B7B-F044-A258-E3D95EB681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" y="754"/>
              <a:ext cx="4490" cy="19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515A543C-C5EE-EA42-A803-58A42473CD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" y="1661"/>
              <a:ext cx="5614" cy="8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id="{E2DA2825-51D3-984C-A48B-1EF042CD6A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" y="2505"/>
              <a:ext cx="4762" cy="45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buClr>
                  <a:srgbClr val="000000"/>
                </a:buClr>
                <a:buSzPct val="100000"/>
              </a:pPr>
              <a:endParaRPr lang="fr-FR" altLang="fr-FR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Rectangle 6">
              <a:extLst>
                <a:ext uri="{FF2B5EF4-FFF2-40B4-BE49-F238E27FC236}">
                  <a16:creationId xmlns:a16="http://schemas.microsoft.com/office/drawing/2014/main" id="{4919C3CC-779F-7645-8FE9-87E520C4E2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" y="2296"/>
              <a:ext cx="4852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buClr>
                  <a:srgbClr val="000000"/>
                </a:buClr>
                <a:buSzPct val="100000"/>
              </a:pPr>
              <a:endParaRPr lang="fr-FR" altLang="fr-FR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4" name="Rectangle 1">
            <a:extLst>
              <a:ext uri="{FF2B5EF4-FFF2-40B4-BE49-F238E27FC236}">
                <a16:creationId xmlns:a16="http://schemas.microsoft.com/office/drawing/2014/main" id="{47BB6325-DC67-1541-B83F-D89F2A67BB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8700" y="979014"/>
            <a:ext cx="4305300" cy="608487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0000" tIns="46800" rIns="90000" bIns="46800" anchor="ctr"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9pPr>
          </a:lstStyle>
          <a:p>
            <a:pPr algn="l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altLang="fr-FR" sz="2800" kern="0" dirty="0">
                <a:latin typeface="Calibri"/>
              </a:rPr>
              <a:t>Procédure experte ou non ?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81D0ECB-2B65-E845-A230-9B03B4BB7F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4035" y="849200"/>
            <a:ext cx="754174" cy="754174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C670F515-FDEA-7648-AFDC-3D91F7D52ED8}"/>
              </a:ext>
            </a:extLst>
          </p:cNvPr>
          <p:cNvSpPr txBox="1"/>
          <p:nvPr/>
        </p:nvSpPr>
        <p:spPr>
          <a:xfrm>
            <a:off x="9700590" y="3973949"/>
            <a:ext cx="41710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457200"/>
            <a:r>
              <a:rPr lang="fr-FR" dirty="0">
                <a:solidFill>
                  <a:prstClr val="black"/>
                </a:solidFill>
                <a:latin typeface="Calibri"/>
              </a:rPr>
              <a:t>6e</a:t>
            </a:r>
          </a:p>
        </p:txBody>
      </p:sp>
    </p:spTree>
    <p:extLst>
      <p:ext uri="{BB962C8B-B14F-4D97-AF65-F5344CB8AC3E}">
        <p14:creationId xmlns:p14="http://schemas.microsoft.com/office/powerpoint/2010/main" val="11853075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EC513FAD-ACEE-3E40-8499-530969EB0D6F}"/>
              </a:ext>
            </a:extLst>
          </p:cNvPr>
          <p:cNvSpPr txBox="1"/>
          <p:nvPr/>
        </p:nvSpPr>
        <p:spPr>
          <a:xfrm>
            <a:off x="2196824" y="76570"/>
            <a:ext cx="8819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3200" dirty="0">
                <a:solidFill>
                  <a:prstClr val="black"/>
                </a:solidFill>
                <a:latin typeface="Calibri"/>
              </a:rPr>
              <a:t>Du côté didactique: analyse de productions d’élèves</a:t>
            </a:r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4367F984-CBD2-F546-ACD1-4665AE4A8745}"/>
              </a:ext>
            </a:extLst>
          </p:cNvPr>
          <p:cNvGrpSpPr>
            <a:grpSpLocks/>
          </p:cNvGrpSpPr>
          <p:nvPr/>
        </p:nvGrpSpPr>
        <p:grpSpPr bwMode="auto">
          <a:xfrm>
            <a:off x="915353" y="1710690"/>
            <a:ext cx="9344024" cy="3498850"/>
            <a:chOff x="431" y="754"/>
            <a:chExt cx="5886" cy="2204"/>
          </a:xfrm>
        </p:grpSpPr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CDFCC21D-2B7B-F044-A258-E3D95EB681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" y="754"/>
              <a:ext cx="4490" cy="19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515A543C-C5EE-EA42-A803-58A42473CD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" y="1661"/>
              <a:ext cx="5614" cy="8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id="{E2DA2825-51D3-984C-A48B-1EF042CD6A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" y="2505"/>
              <a:ext cx="4762" cy="45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buClr>
                  <a:srgbClr val="000000"/>
                </a:buClr>
                <a:buSzPct val="100000"/>
              </a:pPr>
              <a:endParaRPr lang="fr-FR" altLang="fr-FR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Rectangle 6">
              <a:extLst>
                <a:ext uri="{FF2B5EF4-FFF2-40B4-BE49-F238E27FC236}">
                  <a16:creationId xmlns:a16="http://schemas.microsoft.com/office/drawing/2014/main" id="{4919C3CC-779F-7645-8FE9-87E520C4E2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" y="2296"/>
              <a:ext cx="4852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buClr>
                  <a:srgbClr val="000000"/>
                </a:buClr>
                <a:buSzPct val="100000"/>
              </a:pPr>
              <a:endParaRPr lang="fr-FR" altLang="fr-FR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Text Box 7">
            <a:extLst>
              <a:ext uri="{FF2B5EF4-FFF2-40B4-BE49-F238E27FC236}">
                <a16:creationId xmlns:a16="http://schemas.microsoft.com/office/drawing/2014/main" id="{D47C6DED-31A2-2844-A4C6-A6B5A30DEF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9777" y="4780915"/>
            <a:ext cx="6445250" cy="120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defTabSz="457200">
              <a:spcBef>
                <a:spcPct val="0"/>
              </a:spcBef>
              <a:buClrTx/>
            </a:pPr>
            <a:r>
              <a:rPr lang="fr-FR" altLang="fr-FR" sz="2400" dirty="0">
                <a:latin typeface="Calibri"/>
              </a:rPr>
              <a:t>Passage par l’unité ?</a:t>
            </a:r>
          </a:p>
          <a:p>
            <a:pPr defTabSz="457200">
              <a:spcBef>
                <a:spcPct val="0"/>
              </a:spcBef>
              <a:buClrTx/>
            </a:pPr>
            <a:r>
              <a:rPr lang="fr-FR" altLang="fr-FR" sz="2400" dirty="0">
                <a:latin typeface="Calibri"/>
              </a:rPr>
              <a:t>Utilisation du coefficient de proportionnalité ?</a:t>
            </a:r>
          </a:p>
          <a:p>
            <a:pPr defTabSz="457200">
              <a:spcBef>
                <a:spcPct val="0"/>
              </a:spcBef>
              <a:buClrTx/>
            </a:pPr>
            <a:r>
              <a:rPr lang="fr-FR" altLang="fr-FR" sz="2400" dirty="0">
                <a:latin typeface="Calibri"/>
              </a:rPr>
              <a:t>Produit en croix?</a:t>
            </a: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47BB6325-DC67-1541-B83F-D89F2A67BB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8700" y="979014"/>
            <a:ext cx="4305300" cy="608487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0000" tIns="46800" rIns="90000" bIns="46800" anchor="ctr"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9pPr>
          </a:lstStyle>
          <a:p>
            <a:pPr algn="l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altLang="fr-FR" sz="2800" kern="0" dirty="0">
                <a:latin typeface="Calibri"/>
              </a:rPr>
              <a:t>Procédure experte ou non ?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81D0ECB-2B65-E845-A230-9B03B4BB7F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4035" y="849200"/>
            <a:ext cx="754174" cy="754174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C670F515-FDEA-7648-AFDC-3D91F7D52ED8}"/>
              </a:ext>
            </a:extLst>
          </p:cNvPr>
          <p:cNvSpPr txBox="1"/>
          <p:nvPr/>
        </p:nvSpPr>
        <p:spPr>
          <a:xfrm>
            <a:off x="9700590" y="3973949"/>
            <a:ext cx="41710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457200"/>
            <a:r>
              <a:rPr lang="fr-FR" dirty="0">
                <a:solidFill>
                  <a:prstClr val="black"/>
                </a:solidFill>
                <a:latin typeface="Calibri"/>
              </a:rPr>
              <a:t>6e</a:t>
            </a:r>
          </a:p>
        </p:txBody>
      </p:sp>
    </p:spTree>
    <p:extLst>
      <p:ext uri="{BB962C8B-B14F-4D97-AF65-F5344CB8AC3E}">
        <p14:creationId xmlns:p14="http://schemas.microsoft.com/office/powerpoint/2010/main" val="418402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EC513FAD-ACEE-3E40-8499-530969EB0D6F}"/>
              </a:ext>
            </a:extLst>
          </p:cNvPr>
          <p:cNvSpPr txBox="1"/>
          <p:nvPr/>
        </p:nvSpPr>
        <p:spPr>
          <a:xfrm>
            <a:off x="2196824" y="76570"/>
            <a:ext cx="8819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3200" dirty="0">
                <a:solidFill>
                  <a:prstClr val="black"/>
                </a:solidFill>
                <a:latin typeface="Calibri"/>
              </a:rPr>
              <a:t>Du côté didactique: analyse de productions d’élèves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B3E314A3-FA47-FE43-ACC2-111558966FD4}"/>
              </a:ext>
            </a:extLst>
          </p:cNvPr>
          <p:cNvGrpSpPr/>
          <p:nvPr/>
        </p:nvGrpSpPr>
        <p:grpSpPr>
          <a:xfrm>
            <a:off x="2423535" y="849201"/>
            <a:ext cx="6928744" cy="637165"/>
            <a:chOff x="201035" y="849200"/>
            <a:chExt cx="6928744" cy="637165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4EA1CD2D-D107-5848-AF21-00AA1FFBA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1035" y="849200"/>
              <a:ext cx="637165" cy="637165"/>
            </a:xfrm>
            <a:prstGeom prst="rect">
              <a:avLst/>
            </a:prstGeom>
          </p:spPr>
        </p:pic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694200BB-E558-F945-8D1D-F07039C512C7}"/>
                </a:ext>
              </a:extLst>
            </p:cNvPr>
            <p:cNvGrpSpPr/>
            <p:nvPr/>
          </p:nvGrpSpPr>
          <p:grpSpPr>
            <a:xfrm>
              <a:off x="892647" y="927038"/>
              <a:ext cx="6237132" cy="481487"/>
              <a:chOff x="1155700" y="979013"/>
              <a:chExt cx="6237132" cy="481487"/>
            </a:xfrm>
          </p:grpSpPr>
          <p:sp>
            <p:nvSpPr>
              <p:cNvPr id="4" name="Rectangle 1">
                <a:extLst>
                  <a:ext uri="{FF2B5EF4-FFF2-40B4-BE49-F238E27FC236}">
                    <a16:creationId xmlns:a16="http://schemas.microsoft.com/office/drawing/2014/main" id="{7003AC54-F919-7A42-880A-93F7C619EA8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55700" y="979013"/>
                <a:ext cx="2832100" cy="481487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lIns="90000" tIns="46800" rIns="90000" bIns="46800" anchor="ctr"/>
              <a:lstStyle>
                <a:lvl1pPr algn="ctr" defTabSz="449263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44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</a:defRPr>
                </a:lvl1pPr>
                <a:lvl2pPr algn="ctr" defTabSz="449263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4400">
                    <a:solidFill>
                      <a:srgbClr val="000000"/>
                    </a:solidFill>
                    <a:latin typeface="Arial" charset="0"/>
                    <a:ea typeface="SimSun" pitchFamily="2" charset="-122"/>
                  </a:defRPr>
                </a:lvl2pPr>
                <a:lvl3pPr algn="ctr" defTabSz="449263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4400">
                    <a:solidFill>
                      <a:srgbClr val="000000"/>
                    </a:solidFill>
                    <a:latin typeface="Arial" charset="0"/>
                    <a:ea typeface="SimSun" pitchFamily="2" charset="-122"/>
                  </a:defRPr>
                </a:lvl3pPr>
                <a:lvl4pPr algn="ctr" defTabSz="449263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4400">
                    <a:solidFill>
                      <a:srgbClr val="000000"/>
                    </a:solidFill>
                    <a:latin typeface="Arial" charset="0"/>
                    <a:ea typeface="SimSun" pitchFamily="2" charset="-122"/>
                  </a:defRPr>
                </a:lvl4pPr>
                <a:lvl5pPr algn="ctr" defTabSz="449263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4400">
                    <a:solidFill>
                      <a:srgbClr val="000000"/>
                    </a:solidFill>
                    <a:latin typeface="Arial" charset="0"/>
                    <a:ea typeface="SimSun" pitchFamily="2" charset="-122"/>
                  </a:defRPr>
                </a:lvl5pPr>
                <a:lvl6pPr marL="2514600" indent="-228600" algn="ctr" defTabSz="449263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4400">
                    <a:solidFill>
                      <a:srgbClr val="000000"/>
                    </a:solidFill>
                    <a:latin typeface="Arial" charset="0"/>
                    <a:ea typeface="SimSun" pitchFamily="2" charset="-122"/>
                  </a:defRPr>
                </a:lvl6pPr>
                <a:lvl7pPr marL="2971800" indent="-228600" algn="ctr" defTabSz="449263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4400">
                    <a:solidFill>
                      <a:srgbClr val="000000"/>
                    </a:solidFill>
                    <a:latin typeface="Arial" charset="0"/>
                    <a:ea typeface="SimSun" pitchFamily="2" charset="-122"/>
                  </a:defRPr>
                </a:lvl7pPr>
                <a:lvl8pPr marL="3429000" indent="-228600" algn="ctr" defTabSz="449263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4400">
                    <a:solidFill>
                      <a:srgbClr val="000000"/>
                    </a:solidFill>
                    <a:latin typeface="Arial" charset="0"/>
                    <a:ea typeface="SimSun" pitchFamily="2" charset="-122"/>
                  </a:defRPr>
                </a:lvl8pPr>
                <a:lvl9pPr marL="3886200" indent="-228600" algn="ctr" defTabSz="449263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4400">
                    <a:solidFill>
                      <a:srgbClr val="000000"/>
                    </a:solidFill>
                    <a:latin typeface="Arial" charset="0"/>
                    <a:ea typeface="SimSun" pitchFamily="2" charset="-122"/>
                  </a:defRPr>
                </a:lvl9pPr>
              </a:lstStyle>
              <a:p>
                <a:pPr algn="l">
                  <a:buClrTx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fr-FR" altLang="fr-FR" sz="2400" kern="0" dirty="0">
                    <a:latin typeface="Calibri"/>
                  </a:rPr>
                  <a:t>Procédure experte ?</a:t>
                </a:r>
              </a:p>
            </p:txBody>
          </p:sp>
          <p:sp>
            <p:nvSpPr>
              <p:cNvPr id="8" name="Rectangle 1">
                <a:extLst>
                  <a:ext uri="{FF2B5EF4-FFF2-40B4-BE49-F238E27FC236}">
                    <a16:creationId xmlns:a16="http://schemas.microsoft.com/office/drawing/2014/main" id="{1E55DD89-5706-6F4A-B717-E84EDAEEB1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87799" y="979013"/>
                <a:ext cx="3405033" cy="481487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lIns="90000" tIns="46800" rIns="90000" bIns="46800" anchor="ctr"/>
              <a:lstStyle>
                <a:lvl1pPr algn="ctr" defTabSz="449263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44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</a:defRPr>
                </a:lvl1pPr>
                <a:lvl2pPr algn="ctr" defTabSz="449263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4400">
                    <a:solidFill>
                      <a:srgbClr val="000000"/>
                    </a:solidFill>
                    <a:latin typeface="Arial" charset="0"/>
                    <a:ea typeface="SimSun" pitchFamily="2" charset="-122"/>
                  </a:defRPr>
                </a:lvl2pPr>
                <a:lvl3pPr algn="ctr" defTabSz="449263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4400">
                    <a:solidFill>
                      <a:srgbClr val="000000"/>
                    </a:solidFill>
                    <a:latin typeface="Arial" charset="0"/>
                    <a:ea typeface="SimSun" pitchFamily="2" charset="-122"/>
                  </a:defRPr>
                </a:lvl3pPr>
                <a:lvl4pPr algn="ctr" defTabSz="449263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4400">
                    <a:solidFill>
                      <a:srgbClr val="000000"/>
                    </a:solidFill>
                    <a:latin typeface="Arial" charset="0"/>
                    <a:ea typeface="SimSun" pitchFamily="2" charset="-122"/>
                  </a:defRPr>
                </a:lvl4pPr>
                <a:lvl5pPr algn="ctr" defTabSz="449263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4400">
                    <a:solidFill>
                      <a:srgbClr val="000000"/>
                    </a:solidFill>
                    <a:latin typeface="Arial" charset="0"/>
                    <a:ea typeface="SimSun" pitchFamily="2" charset="-122"/>
                  </a:defRPr>
                </a:lvl5pPr>
                <a:lvl6pPr marL="2514600" indent="-228600" algn="ctr" defTabSz="449263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4400">
                    <a:solidFill>
                      <a:srgbClr val="000000"/>
                    </a:solidFill>
                    <a:latin typeface="Arial" charset="0"/>
                    <a:ea typeface="SimSun" pitchFamily="2" charset="-122"/>
                  </a:defRPr>
                </a:lvl6pPr>
                <a:lvl7pPr marL="2971800" indent="-228600" algn="ctr" defTabSz="449263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4400">
                    <a:solidFill>
                      <a:srgbClr val="000000"/>
                    </a:solidFill>
                    <a:latin typeface="Arial" charset="0"/>
                    <a:ea typeface="SimSun" pitchFamily="2" charset="-122"/>
                  </a:defRPr>
                </a:lvl7pPr>
                <a:lvl8pPr marL="3429000" indent="-228600" algn="ctr" defTabSz="449263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4400">
                    <a:solidFill>
                      <a:srgbClr val="000000"/>
                    </a:solidFill>
                    <a:latin typeface="Arial" charset="0"/>
                    <a:ea typeface="SimSun" pitchFamily="2" charset="-122"/>
                  </a:defRPr>
                </a:lvl8pPr>
                <a:lvl9pPr marL="3886200" indent="-228600" algn="ctr" defTabSz="449263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4400">
                    <a:solidFill>
                      <a:srgbClr val="000000"/>
                    </a:solidFill>
                    <a:latin typeface="Arial" charset="0"/>
                    <a:ea typeface="SimSun" pitchFamily="2" charset="-122"/>
                  </a:defRPr>
                </a:lvl9pPr>
              </a:lstStyle>
              <a:p>
                <a:pPr algn="l">
                  <a:buClrTx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fr-FR" altLang="fr-FR" sz="2400" kern="0" dirty="0">
                    <a:latin typeface="Calibri"/>
                  </a:rPr>
                  <a:t>ou procédure </a:t>
                </a:r>
                <a:r>
                  <a:rPr lang="fr-FR" altLang="fr-FR" sz="2800" b="1" kern="0" dirty="0">
                    <a:latin typeface="Calibri"/>
                  </a:rPr>
                  <a:t>adaptée</a:t>
                </a:r>
                <a:r>
                  <a:rPr lang="fr-FR" altLang="fr-FR" sz="2400" kern="0" dirty="0">
                    <a:latin typeface="Calibri"/>
                  </a:rPr>
                  <a:t> ?</a:t>
                </a:r>
              </a:p>
            </p:txBody>
          </p:sp>
        </p:grp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F4DE0A04-B341-9F48-B1D0-97C022785C41}"/>
              </a:ext>
            </a:extLst>
          </p:cNvPr>
          <p:cNvSpPr txBox="1"/>
          <p:nvPr/>
        </p:nvSpPr>
        <p:spPr>
          <a:xfrm>
            <a:off x="1992415" y="1619795"/>
            <a:ext cx="6330006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fr-FR" sz="2400" dirty="0">
                <a:solidFill>
                  <a:prstClr val="black"/>
                </a:solidFill>
                <a:latin typeface="Calibri"/>
              </a:rPr>
              <a:t>A retenir sur l’analyse des procédures des élèves :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17CCB5F-B468-C544-A231-799ED11781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6459" y="1486366"/>
            <a:ext cx="635957" cy="63595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5B62FDD-1DEB-0246-A892-D4D8FDD6E71D}"/>
              </a:ext>
            </a:extLst>
          </p:cNvPr>
          <p:cNvSpPr txBox="1"/>
          <p:nvPr/>
        </p:nvSpPr>
        <p:spPr>
          <a:xfrm>
            <a:off x="1498601" y="2374901"/>
            <a:ext cx="92075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Wingdings" pitchFamily="2" charset="2"/>
              <a:buChar char="Ø"/>
            </a:pPr>
            <a:r>
              <a:rPr lang="fr-FR" sz="2400" dirty="0">
                <a:solidFill>
                  <a:prstClr val="black"/>
                </a:solidFill>
                <a:latin typeface="Calibri"/>
              </a:rPr>
              <a:t>L’objectif </a:t>
            </a:r>
            <a:r>
              <a:rPr lang="fr-FR" sz="2400" b="1" u="sng" dirty="0">
                <a:solidFill>
                  <a:prstClr val="black"/>
                </a:solidFill>
                <a:latin typeface="Calibri"/>
              </a:rPr>
              <a:t>n’est pas </a:t>
            </a:r>
            <a:r>
              <a:rPr lang="fr-FR" sz="2400" dirty="0">
                <a:solidFill>
                  <a:prstClr val="black"/>
                </a:solidFill>
                <a:latin typeface="Calibri"/>
              </a:rPr>
              <a:t>de mettre en avant telle ou telle procédure, mais de permettre à l’élève de</a:t>
            </a:r>
            <a:r>
              <a:rPr lang="fr-FR" sz="2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2800" b="1" dirty="0">
                <a:solidFill>
                  <a:prstClr val="black"/>
                </a:solidFill>
                <a:latin typeface="Calibri"/>
              </a:rPr>
              <a:t>disposer d’un répertoire de procédures</a:t>
            </a:r>
            <a:r>
              <a:rPr lang="fr-FR" sz="2400" dirty="0">
                <a:solidFill>
                  <a:prstClr val="black"/>
                </a:solidFill>
                <a:latin typeface="Calibri"/>
              </a:rPr>
              <a:t>, s’appuyant </a:t>
            </a:r>
            <a:r>
              <a:rPr lang="fr-FR" sz="2800" b="1" dirty="0">
                <a:solidFill>
                  <a:prstClr val="black"/>
                </a:solidFill>
                <a:latin typeface="Calibri"/>
              </a:rPr>
              <a:t>toujours sur le sens</a:t>
            </a:r>
            <a:r>
              <a:rPr lang="fr-FR" sz="2400" dirty="0">
                <a:solidFill>
                  <a:prstClr val="black"/>
                </a:solidFill>
                <a:latin typeface="Calibri"/>
              </a:rPr>
              <a:t>, parmi lesquelles il pourra choisir.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6172FC6-BB1D-6646-97BE-A79E3294F26B}"/>
              </a:ext>
            </a:extLst>
          </p:cNvPr>
          <p:cNvSpPr/>
          <p:nvPr/>
        </p:nvSpPr>
        <p:spPr>
          <a:xfrm>
            <a:off x="1498601" y="4484223"/>
            <a:ext cx="92075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457200">
              <a:buFont typeface="Wingdings" pitchFamily="2" charset="2"/>
              <a:buChar char="Ø"/>
            </a:pPr>
            <a:r>
              <a:rPr lang="fr-FR" sz="2400" dirty="0">
                <a:solidFill>
                  <a:prstClr val="black"/>
                </a:solidFill>
                <a:latin typeface="Calibri"/>
              </a:rPr>
              <a:t>La </a:t>
            </a:r>
            <a:r>
              <a:rPr lang="fr-FR" sz="2400" b="1" dirty="0">
                <a:solidFill>
                  <a:prstClr val="black"/>
                </a:solidFill>
                <a:latin typeface="Calibri"/>
              </a:rPr>
              <a:t>comparaison</a:t>
            </a:r>
            <a:r>
              <a:rPr lang="fr-FR" sz="2400" dirty="0">
                <a:solidFill>
                  <a:prstClr val="black"/>
                </a:solidFill>
                <a:latin typeface="Calibri"/>
              </a:rPr>
              <a:t> des différentes procédures doit permettre aux élèves </a:t>
            </a:r>
            <a:r>
              <a:rPr lang="fr-FR" sz="2400" b="1" dirty="0">
                <a:solidFill>
                  <a:prstClr val="black"/>
                </a:solidFill>
                <a:latin typeface="Calibri"/>
              </a:rPr>
              <a:t>d’acquérir</a:t>
            </a:r>
            <a:r>
              <a:rPr lang="fr-FR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2400" b="1" dirty="0">
                <a:solidFill>
                  <a:prstClr val="black"/>
                </a:solidFill>
                <a:latin typeface="Calibri"/>
              </a:rPr>
              <a:t>ces</a:t>
            </a:r>
            <a:r>
              <a:rPr lang="fr-FR" sz="2800" b="1" dirty="0">
                <a:solidFill>
                  <a:prstClr val="black"/>
                </a:solidFill>
                <a:latin typeface="Calibri"/>
              </a:rPr>
              <a:t> différentes procédures </a:t>
            </a:r>
            <a:r>
              <a:rPr lang="fr-FR" sz="2400" dirty="0">
                <a:solidFill>
                  <a:prstClr val="black"/>
                </a:solidFill>
                <a:latin typeface="Calibri"/>
              </a:rPr>
              <a:t>et de prendre conscience </a:t>
            </a:r>
            <a:r>
              <a:rPr lang="fr-FR" sz="2400" b="1" dirty="0">
                <a:solidFill>
                  <a:prstClr val="black"/>
                </a:solidFill>
                <a:latin typeface="Calibri"/>
              </a:rPr>
              <a:t>qu’en</a:t>
            </a:r>
            <a:r>
              <a:rPr lang="fr-FR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2800" b="1" u="sng" dirty="0">
                <a:solidFill>
                  <a:prstClr val="black"/>
                </a:solidFill>
                <a:latin typeface="Calibri"/>
              </a:rPr>
              <a:t>fonction des nombres en jeu </a:t>
            </a:r>
            <a:r>
              <a:rPr lang="fr-FR" sz="2400" dirty="0">
                <a:solidFill>
                  <a:prstClr val="black"/>
                </a:solidFill>
                <a:latin typeface="Calibri"/>
              </a:rPr>
              <a:t>dans un problème, certaines sont </a:t>
            </a:r>
            <a:r>
              <a:rPr lang="fr-FR" sz="2800" b="1" u="sng" dirty="0">
                <a:solidFill>
                  <a:prstClr val="black"/>
                </a:solidFill>
                <a:latin typeface="Calibri"/>
              </a:rPr>
              <a:t>plus efficaces</a:t>
            </a:r>
            <a:r>
              <a:rPr lang="fr-FR" sz="2800" u="sng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2400" dirty="0">
                <a:solidFill>
                  <a:prstClr val="black"/>
                </a:solidFill>
                <a:latin typeface="Calibri"/>
              </a:rPr>
              <a:t>que d’autres.</a:t>
            </a:r>
          </a:p>
        </p:txBody>
      </p:sp>
    </p:spTree>
    <p:extLst>
      <p:ext uri="{BB962C8B-B14F-4D97-AF65-F5344CB8AC3E}">
        <p14:creationId xmlns:p14="http://schemas.microsoft.com/office/powerpoint/2010/main" val="1897247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EC513FAD-ACEE-3E40-8499-530969EB0D6F}"/>
              </a:ext>
            </a:extLst>
          </p:cNvPr>
          <p:cNvSpPr txBox="1"/>
          <p:nvPr/>
        </p:nvSpPr>
        <p:spPr>
          <a:xfrm>
            <a:off x="2196824" y="76570"/>
            <a:ext cx="33299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3200" dirty="0">
                <a:solidFill>
                  <a:prstClr val="black"/>
                </a:solidFill>
                <a:latin typeface="Calibri"/>
              </a:rPr>
              <a:t>Du côté didactique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04E993E5-B580-9141-BFE2-D339334F67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0338" y="1686223"/>
            <a:ext cx="8964612" cy="3418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457200" indent="-457200" algn="just" defTabSz="457200"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fr-FR" altLang="fr-FR" sz="2400" u="sng" dirty="0">
                <a:latin typeface="Calibri"/>
              </a:rPr>
              <a:t>Attention :</a:t>
            </a:r>
            <a:r>
              <a:rPr lang="fr-FR" altLang="fr-FR" sz="2400" dirty="0">
                <a:latin typeface="Calibri"/>
              </a:rPr>
              <a:t> Il peut être impossible pour l’enseignant de </a:t>
            </a:r>
            <a:r>
              <a:rPr lang="fr-FR" altLang="fr-FR" sz="2400" b="1" dirty="0">
                <a:latin typeface="Calibri"/>
              </a:rPr>
              <a:t>reconnaitre la stratégie utilisée par l’élève</a:t>
            </a:r>
            <a:r>
              <a:rPr lang="fr-FR" altLang="fr-FR" sz="2400" dirty="0">
                <a:latin typeface="Calibri"/>
              </a:rPr>
              <a:t> si la procédure est uniquement numérique. </a:t>
            </a:r>
          </a:p>
          <a:p>
            <a:pPr algn="just" defTabSz="457200">
              <a:spcBef>
                <a:spcPct val="0"/>
              </a:spcBef>
              <a:buClrTx/>
            </a:pPr>
            <a:endParaRPr lang="fr-FR" altLang="fr-FR" sz="2400" dirty="0">
              <a:solidFill>
                <a:srgbClr val="FF0000"/>
              </a:solidFill>
              <a:latin typeface="Calibri"/>
            </a:endParaRPr>
          </a:p>
          <a:p>
            <a:pPr algn="just" defTabSz="457200">
              <a:spcBef>
                <a:spcPct val="0"/>
              </a:spcBef>
              <a:buClrTx/>
            </a:pPr>
            <a:endParaRPr lang="fr-FR" altLang="fr-FR" sz="2400" dirty="0">
              <a:solidFill>
                <a:srgbClr val="FF0000"/>
              </a:solidFill>
              <a:latin typeface="Calibri"/>
            </a:endParaRPr>
          </a:p>
          <a:p>
            <a:pPr algn="just" defTabSz="457200">
              <a:spcBef>
                <a:spcPct val="0"/>
              </a:spcBef>
              <a:buClrTx/>
            </a:pPr>
            <a:endParaRPr lang="fr-FR" altLang="fr-FR" sz="2400" dirty="0">
              <a:solidFill>
                <a:srgbClr val="FF0000"/>
              </a:solidFill>
              <a:latin typeface="Calibri"/>
            </a:endParaRPr>
          </a:p>
          <a:p>
            <a:pPr marL="342900" indent="-342900" algn="just" defTabSz="457200"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fr-FR" altLang="fr-FR" sz="2400" dirty="0">
                <a:solidFill>
                  <a:srgbClr val="00B050"/>
                </a:solidFill>
                <a:latin typeface="Calibri"/>
              </a:rPr>
              <a:t>Le </a:t>
            </a:r>
            <a:r>
              <a:rPr lang="fr-FR" altLang="fr-FR" sz="2400" b="1" u="sng" dirty="0">
                <a:solidFill>
                  <a:srgbClr val="00B050"/>
                </a:solidFill>
                <a:latin typeface="Calibri"/>
              </a:rPr>
              <a:t>passage à l’oral </a:t>
            </a:r>
            <a:r>
              <a:rPr lang="fr-FR" altLang="fr-FR" sz="2400" b="1" dirty="0">
                <a:solidFill>
                  <a:srgbClr val="00B050"/>
                </a:solidFill>
                <a:latin typeface="Calibri"/>
              </a:rPr>
              <a:t>pour expliciter </a:t>
            </a:r>
            <a:r>
              <a:rPr lang="fr-FR" altLang="fr-FR" sz="2400" dirty="0">
                <a:solidFill>
                  <a:prstClr val="black"/>
                </a:solidFill>
                <a:latin typeface="Calibri"/>
              </a:rPr>
              <a:t>une procédure est important</a:t>
            </a:r>
            <a:r>
              <a:rPr lang="fr-FR" altLang="fr-FR" sz="2400" dirty="0">
                <a:latin typeface="Calibri"/>
              </a:rPr>
              <a:t>. </a:t>
            </a:r>
          </a:p>
          <a:p>
            <a:pPr algn="just" defTabSz="457200">
              <a:spcBef>
                <a:spcPct val="0"/>
              </a:spcBef>
              <a:buClrTx/>
            </a:pPr>
            <a:endParaRPr lang="fr-FR" altLang="fr-FR" sz="2400" dirty="0">
              <a:latin typeface="Calibri"/>
            </a:endParaRPr>
          </a:p>
          <a:p>
            <a:pPr algn="just" defTabSz="457200">
              <a:spcBef>
                <a:spcPct val="0"/>
              </a:spcBef>
              <a:buClrTx/>
            </a:pPr>
            <a:endParaRPr lang="fr-FR" altLang="fr-FR" sz="2400" b="1" u="sng" dirty="0">
              <a:latin typeface="Calibri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88B0FEB-A3DE-D144-9D37-07EEEBB87F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5258" b="1905"/>
          <a:stretch/>
        </p:blipFill>
        <p:spPr>
          <a:xfrm>
            <a:off x="4186230" y="2568803"/>
            <a:ext cx="912544" cy="135755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673D9AD-748F-CF48-AE69-977F8334E3B0}"/>
              </a:ext>
            </a:extLst>
          </p:cNvPr>
          <p:cNvSpPr txBox="1"/>
          <p:nvPr/>
        </p:nvSpPr>
        <p:spPr>
          <a:xfrm>
            <a:off x="1932780" y="936894"/>
            <a:ext cx="6330006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fr-FR" sz="2400" dirty="0">
                <a:solidFill>
                  <a:prstClr val="black"/>
                </a:solidFill>
                <a:latin typeface="Calibri"/>
              </a:rPr>
              <a:t>A retenir sur l’analyse des procédures des élèves :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92A2525-8C7A-9E46-937F-8F9B3D3259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824" y="803465"/>
            <a:ext cx="635957" cy="63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1470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EC513FAD-ACEE-3E40-8499-530969EB0D6F}"/>
              </a:ext>
            </a:extLst>
          </p:cNvPr>
          <p:cNvSpPr txBox="1"/>
          <p:nvPr/>
        </p:nvSpPr>
        <p:spPr>
          <a:xfrm>
            <a:off x="2196824" y="76570"/>
            <a:ext cx="8819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3200" dirty="0">
                <a:solidFill>
                  <a:prstClr val="black"/>
                </a:solidFill>
                <a:latin typeface="Calibri"/>
              </a:rPr>
              <a:t>Du côté didactique: analyse de productions d’élèves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927DDE-9445-F244-AA9A-EBBB184DD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036" y="2133805"/>
            <a:ext cx="4211939" cy="170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878679C0-9762-D749-B881-B3357D6C2F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5299" y="3465700"/>
            <a:ext cx="1462045" cy="340735"/>
          </a:xfrm>
          <a:prstGeom prst="rect">
            <a:avLst/>
          </a:prstGeom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defTabSz="457200">
              <a:spcBef>
                <a:spcPct val="0"/>
              </a:spcBef>
              <a:buClrTx/>
            </a:pPr>
            <a:r>
              <a:rPr lang="fr-FR" altLang="fr-FR" sz="1600" dirty="0">
                <a:solidFill>
                  <a:prstClr val="white">
                    <a:lumMod val="50000"/>
                  </a:prstClr>
                </a:solidFill>
                <a:latin typeface="Calibri"/>
              </a:rPr>
              <a:t>Retour à l’unité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B814A92D-0960-AC40-BBE2-B900A7B8FE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2335" y="917140"/>
            <a:ext cx="3147945" cy="436711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0000" tIns="46800" rIns="90000" bIns="46800" anchor="ctr"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SimSun" pitchFamily="2" charset="-122"/>
              </a:defRPr>
            </a:lvl9pPr>
          </a:lstStyle>
          <a:p>
            <a:pPr algn="l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altLang="fr-FR" sz="2400" kern="0" dirty="0">
                <a:latin typeface="Calibri"/>
              </a:rPr>
              <a:t>Gestes professionnels :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F85DC4AE-E95F-8A43-B1F5-EDE578DB8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975" y="2085284"/>
            <a:ext cx="4648509" cy="2002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Text Box 3">
            <a:extLst>
              <a:ext uri="{FF2B5EF4-FFF2-40B4-BE49-F238E27FC236}">
                <a16:creationId xmlns:a16="http://schemas.microsoft.com/office/drawing/2014/main" id="{96E1A1AC-D647-AD43-B8E9-DE58DEDE1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3974" y="3636067"/>
            <a:ext cx="4704926" cy="586957"/>
          </a:xfrm>
          <a:prstGeom prst="rect">
            <a:avLst/>
          </a:prstGeom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defTabSz="457200">
              <a:spcBef>
                <a:spcPct val="0"/>
              </a:spcBef>
              <a:buClrTx/>
            </a:pPr>
            <a:r>
              <a:rPr lang="fr-FR" altLang="fr-FR" sz="1600" dirty="0">
                <a:solidFill>
                  <a:prstClr val="white">
                    <a:lumMod val="50000"/>
                  </a:prstClr>
                </a:solidFill>
                <a:latin typeface="Calibri"/>
              </a:rPr>
              <a:t>Procédure mixte :</a:t>
            </a:r>
          </a:p>
          <a:p>
            <a:pPr defTabSz="457200">
              <a:spcBef>
                <a:spcPct val="0"/>
              </a:spcBef>
              <a:buClrTx/>
            </a:pPr>
            <a:r>
              <a:rPr lang="fr-FR" altLang="fr-FR" sz="1600" dirty="0">
                <a:solidFill>
                  <a:prstClr val="white">
                    <a:lumMod val="50000"/>
                  </a:prstClr>
                </a:solidFill>
                <a:latin typeface="Calibri"/>
              </a:rPr>
              <a:t>Propriété additive / multiplicative de la linéarité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EC6B011-066E-324E-8DF3-C758B030F4C4}"/>
              </a:ext>
            </a:extLst>
          </p:cNvPr>
          <p:cNvSpPr txBox="1"/>
          <p:nvPr/>
        </p:nvSpPr>
        <p:spPr>
          <a:xfrm>
            <a:off x="5446644" y="4547031"/>
            <a:ext cx="2559262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fr-FR" dirty="0">
                <a:solidFill>
                  <a:prstClr val="black"/>
                </a:solidFill>
                <a:latin typeface="Calibri"/>
              </a:rPr>
              <a:t>Recherche de relation entre les grandeurs: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EBDE792-2739-B640-BF49-4B406F9D3CE0}"/>
              </a:ext>
            </a:extLst>
          </p:cNvPr>
          <p:cNvSpPr txBox="1"/>
          <p:nvPr/>
        </p:nvSpPr>
        <p:spPr>
          <a:xfrm>
            <a:off x="2262342" y="3906027"/>
            <a:ext cx="2375325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fr-FR" dirty="0">
                <a:solidFill>
                  <a:prstClr val="black"/>
                </a:solidFill>
                <a:latin typeface="Calibri"/>
              </a:rPr>
              <a:t>Application de la technique du retour à l’unité</a:t>
            </a:r>
          </a:p>
        </p:txBody>
      </p:sp>
      <p:sp>
        <p:nvSpPr>
          <p:cNvPr id="14" name="Rectangle à coins arrondis 13">
            <a:extLst>
              <a:ext uri="{FF2B5EF4-FFF2-40B4-BE49-F238E27FC236}">
                <a16:creationId xmlns:a16="http://schemas.microsoft.com/office/drawing/2014/main" id="{7779C73D-A490-3444-9698-5AF1DAA6C2D5}"/>
              </a:ext>
            </a:extLst>
          </p:cNvPr>
          <p:cNvSpPr/>
          <p:nvPr/>
        </p:nvSpPr>
        <p:spPr>
          <a:xfrm>
            <a:off x="8428383" y="2898739"/>
            <a:ext cx="2180517" cy="785192"/>
          </a:xfrm>
          <a:prstGeom prst="roundRect">
            <a:avLst/>
          </a:prstGeom>
          <a:noFill/>
          <a:ln w="381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700D70-A28E-0C47-A8B9-F8C036A6DF2E}"/>
              </a:ext>
            </a:extLst>
          </p:cNvPr>
          <p:cNvSpPr/>
          <p:nvPr/>
        </p:nvSpPr>
        <p:spPr>
          <a:xfrm>
            <a:off x="5446644" y="5213733"/>
            <a:ext cx="2559262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457200"/>
            <a:r>
              <a:rPr lang="fr-FR" sz="1600" dirty="0">
                <a:solidFill>
                  <a:prstClr val="black"/>
                </a:solidFill>
                <a:latin typeface="Calibri"/>
              </a:rPr>
              <a:t>On passe de :</a:t>
            </a:r>
          </a:p>
          <a:p>
            <a:pPr algn="ctr" defTabSz="457200"/>
            <a:r>
              <a:rPr lang="fr-FR" sz="1600" u="sng" dirty="0">
                <a:solidFill>
                  <a:prstClr val="black"/>
                </a:solidFill>
                <a:latin typeface="Calibri"/>
              </a:rPr>
              <a:t>5 personnes </a:t>
            </a:r>
            <a:r>
              <a:rPr lang="fr-FR" sz="1600" dirty="0">
                <a:solidFill>
                  <a:prstClr val="black"/>
                </a:solidFill>
                <a:latin typeface="Calibri"/>
              </a:rPr>
              <a:t>à </a:t>
            </a:r>
            <a:r>
              <a:rPr lang="fr-FR" sz="1600" u="sng" dirty="0">
                <a:solidFill>
                  <a:prstClr val="black"/>
                </a:solidFill>
                <a:latin typeface="Calibri"/>
              </a:rPr>
              <a:t>20 personnes</a:t>
            </a:r>
          </a:p>
          <a:p>
            <a:pPr algn="ctr" defTabSz="457200"/>
            <a:r>
              <a:rPr lang="fr-FR" sz="1600" dirty="0">
                <a:solidFill>
                  <a:prstClr val="black"/>
                </a:solidFill>
                <a:latin typeface="Calibri"/>
              </a:rPr>
              <a:t>en multipliant 5 par 4</a:t>
            </a:r>
          </a:p>
        </p:txBody>
      </p:sp>
      <p:sp>
        <p:nvSpPr>
          <p:cNvPr id="16" name="Rectangle à coins arrondis 15">
            <a:extLst>
              <a:ext uri="{FF2B5EF4-FFF2-40B4-BE49-F238E27FC236}">
                <a16:creationId xmlns:a16="http://schemas.microsoft.com/office/drawing/2014/main" id="{4BA4CABD-1A75-9A43-8574-6B300E5EB354}"/>
              </a:ext>
            </a:extLst>
          </p:cNvPr>
          <p:cNvSpPr/>
          <p:nvPr/>
        </p:nvSpPr>
        <p:spPr>
          <a:xfrm>
            <a:off x="6247867" y="3035935"/>
            <a:ext cx="391473" cy="52946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5F334A-728F-AF4B-8579-6B9655EC84CC}"/>
              </a:ext>
            </a:extLst>
          </p:cNvPr>
          <p:cNvSpPr/>
          <p:nvPr/>
        </p:nvSpPr>
        <p:spPr>
          <a:xfrm>
            <a:off x="8268026" y="5015187"/>
            <a:ext cx="2340875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457200"/>
            <a:r>
              <a:rPr lang="fr-FR" altLang="fr-FR" i="1" dirty="0">
                <a:solidFill>
                  <a:prstClr val="black"/>
                </a:solidFill>
                <a:latin typeface="Calibri"/>
              </a:rPr>
              <a:t>expliciter les données numériques </a:t>
            </a:r>
            <a:r>
              <a:rPr lang="fr-FR" altLang="fr-FR" b="1" i="1" dirty="0">
                <a:solidFill>
                  <a:prstClr val="black"/>
                </a:solidFill>
                <a:latin typeface="Calibri"/>
              </a:rPr>
              <a:t>manipulées </a:t>
            </a:r>
            <a:r>
              <a:rPr lang="fr-FR" altLang="fr-FR" b="1" i="1" u="sng" dirty="0">
                <a:solidFill>
                  <a:prstClr val="black"/>
                </a:solidFill>
                <a:latin typeface="Calibri"/>
              </a:rPr>
              <a:t>avec les unités </a:t>
            </a:r>
            <a:endParaRPr lang="fr-FR" i="1" u="sng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lèche vers le haut 17">
            <a:extLst>
              <a:ext uri="{FF2B5EF4-FFF2-40B4-BE49-F238E27FC236}">
                <a16:creationId xmlns:a16="http://schemas.microsoft.com/office/drawing/2014/main" id="{F44BE3C7-932F-CD46-B931-6241DE28E342}"/>
              </a:ext>
            </a:extLst>
          </p:cNvPr>
          <p:cNvSpPr/>
          <p:nvPr/>
        </p:nvSpPr>
        <p:spPr>
          <a:xfrm>
            <a:off x="9362662" y="3643133"/>
            <a:ext cx="318052" cy="732789"/>
          </a:xfrm>
          <a:prstGeom prst="up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6AFEB99-80B4-0A4B-8D80-2E6074C36663}"/>
              </a:ext>
            </a:extLst>
          </p:cNvPr>
          <p:cNvSpPr txBox="1"/>
          <p:nvPr/>
        </p:nvSpPr>
        <p:spPr>
          <a:xfrm>
            <a:off x="8268025" y="4368856"/>
            <a:ext cx="2340874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fr-FR" dirty="0">
                <a:solidFill>
                  <a:prstClr val="black"/>
                </a:solidFill>
                <a:latin typeface="Calibri"/>
              </a:rPr>
              <a:t>Importance du langage (faire du sens)</a:t>
            </a:r>
          </a:p>
        </p:txBody>
      </p:sp>
      <p:sp>
        <p:nvSpPr>
          <p:cNvPr id="19" name="Flèche vers le haut 18">
            <a:extLst>
              <a:ext uri="{FF2B5EF4-FFF2-40B4-BE49-F238E27FC236}">
                <a16:creationId xmlns:a16="http://schemas.microsoft.com/office/drawing/2014/main" id="{F31BC964-A269-CD49-BD90-6903FA18F965}"/>
              </a:ext>
            </a:extLst>
          </p:cNvPr>
          <p:cNvSpPr/>
          <p:nvPr/>
        </p:nvSpPr>
        <p:spPr>
          <a:xfrm>
            <a:off x="6247866" y="3620875"/>
            <a:ext cx="318052" cy="886541"/>
          </a:xfrm>
          <a:prstGeom prst="up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B1E2267-B7D5-DB49-AE16-BBC158F597B3}"/>
              </a:ext>
            </a:extLst>
          </p:cNvPr>
          <p:cNvSpPr/>
          <p:nvPr/>
        </p:nvSpPr>
        <p:spPr>
          <a:xfrm>
            <a:off x="1500892" y="6245928"/>
            <a:ext cx="8179823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457200"/>
            <a:r>
              <a:rPr lang="fr-FR" altLang="fr-FR" sz="2400" kern="0" dirty="0">
                <a:solidFill>
                  <a:prstClr val="black"/>
                </a:solidFill>
                <a:latin typeface="Calibri"/>
              </a:rPr>
              <a:t>3-Faire </a:t>
            </a:r>
            <a:r>
              <a:rPr lang="fr-FR" altLang="fr-FR" sz="2400" b="1" kern="0" dirty="0">
                <a:solidFill>
                  <a:prstClr val="black"/>
                </a:solidFill>
                <a:latin typeface="Calibri"/>
              </a:rPr>
              <a:t>comparer</a:t>
            </a:r>
            <a:r>
              <a:rPr lang="fr-FR" altLang="fr-FR" sz="2400" kern="0" dirty="0">
                <a:solidFill>
                  <a:prstClr val="black"/>
                </a:solidFill>
                <a:latin typeface="Calibri"/>
              </a:rPr>
              <a:t> les procédures, </a:t>
            </a:r>
            <a:r>
              <a:rPr lang="fr-FR" altLang="fr-FR" sz="2400" b="1" kern="0" dirty="0">
                <a:solidFill>
                  <a:prstClr val="black"/>
                </a:solidFill>
                <a:latin typeface="Calibri"/>
              </a:rPr>
              <a:t>l’efficacité des raisonnements</a:t>
            </a:r>
            <a:endParaRPr lang="fr-FR" sz="2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FD6FA4A-A3B3-1044-8936-A8A1DD1052B9}"/>
              </a:ext>
            </a:extLst>
          </p:cNvPr>
          <p:cNvSpPr/>
          <p:nvPr/>
        </p:nvSpPr>
        <p:spPr>
          <a:xfrm>
            <a:off x="6443603" y="1465301"/>
            <a:ext cx="4214615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457200"/>
            <a:r>
              <a:rPr lang="fr-FR" altLang="fr-FR" sz="2400" kern="0" dirty="0">
                <a:solidFill>
                  <a:prstClr val="black"/>
                </a:solidFill>
                <a:latin typeface="Calibri"/>
              </a:rPr>
              <a:t>2-Faire </a:t>
            </a:r>
            <a:r>
              <a:rPr lang="fr-FR" altLang="fr-FR" sz="2400" b="1" kern="0" dirty="0">
                <a:solidFill>
                  <a:prstClr val="black"/>
                </a:solidFill>
                <a:latin typeface="Calibri"/>
              </a:rPr>
              <a:t>expliciter</a:t>
            </a:r>
            <a:r>
              <a:rPr lang="fr-FR" altLang="fr-FR" sz="2400" kern="0" dirty="0">
                <a:solidFill>
                  <a:prstClr val="black"/>
                </a:solidFill>
                <a:latin typeface="Calibri"/>
              </a:rPr>
              <a:t> les procédures</a:t>
            </a:r>
            <a:endParaRPr lang="fr-FR" sz="2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7E1066B6-4122-1A4E-9C00-18525A7821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7985" y="1323758"/>
            <a:ext cx="931978" cy="630195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5EE219BB-3583-5746-8C02-1557199B29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417" r="41216" b="8628"/>
          <a:stretch/>
        </p:blipFill>
        <p:spPr>
          <a:xfrm>
            <a:off x="1344035" y="816295"/>
            <a:ext cx="639012" cy="79053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1DC8D02F-F102-7746-A77B-20CF67E655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7512" y="4893280"/>
            <a:ext cx="1247760" cy="1260385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C48F26C-6CDD-414E-9B5E-E05AB68308C1}"/>
              </a:ext>
            </a:extLst>
          </p:cNvPr>
          <p:cNvSpPr/>
          <p:nvPr/>
        </p:nvSpPr>
        <p:spPr>
          <a:xfrm>
            <a:off x="6443603" y="862093"/>
            <a:ext cx="4214615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457200"/>
            <a:r>
              <a:rPr lang="fr-FR" altLang="fr-FR" sz="2400" kern="0" dirty="0">
                <a:solidFill>
                  <a:prstClr val="black"/>
                </a:solidFill>
                <a:latin typeface="Calibri"/>
              </a:rPr>
              <a:t>1- </a:t>
            </a:r>
            <a:r>
              <a:rPr lang="fr-FR" altLang="fr-FR" sz="2400" b="1" kern="0" dirty="0">
                <a:solidFill>
                  <a:prstClr val="black"/>
                </a:solidFill>
                <a:latin typeface="Calibri"/>
              </a:rPr>
              <a:t>Observer</a:t>
            </a:r>
            <a:r>
              <a:rPr lang="fr-FR" altLang="fr-FR" sz="2400" kern="0" dirty="0">
                <a:solidFill>
                  <a:prstClr val="black"/>
                </a:solidFill>
                <a:latin typeface="Calibri"/>
              </a:rPr>
              <a:t> les élèves en action</a:t>
            </a:r>
            <a:endParaRPr lang="fr-FR" sz="2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447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FA22B0E8-093D-1C43-928B-667D44082A40}"/>
              </a:ext>
            </a:extLst>
          </p:cNvPr>
          <p:cNvSpPr txBox="1"/>
          <p:nvPr/>
        </p:nvSpPr>
        <p:spPr>
          <a:xfrm>
            <a:off x="2367137" y="89476"/>
            <a:ext cx="68997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3600" dirty="0">
                <a:solidFill>
                  <a:prstClr val="black"/>
                </a:solidFill>
                <a:latin typeface="Calibri"/>
              </a:rPr>
              <a:t>Une continuité avec les cycles 1 et 2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1AF1CF7-334A-9E4D-AF3B-ACED5771B418}"/>
              </a:ext>
            </a:extLst>
          </p:cNvPr>
          <p:cNvSpPr txBox="1"/>
          <p:nvPr/>
        </p:nvSpPr>
        <p:spPr>
          <a:xfrm>
            <a:off x="1360252" y="888794"/>
            <a:ext cx="2970685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457200"/>
            <a:r>
              <a:rPr lang="fr-FR" sz="2400" dirty="0">
                <a:solidFill>
                  <a:prstClr val="black"/>
                </a:solidFill>
                <a:latin typeface="Calibri"/>
              </a:rPr>
              <a:t>Problèmes d’échanges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4AA8145-E0E4-0F45-8062-6659EAF193B9}"/>
              </a:ext>
            </a:extLst>
          </p:cNvPr>
          <p:cNvSpPr txBox="1"/>
          <p:nvPr/>
        </p:nvSpPr>
        <p:spPr>
          <a:xfrm>
            <a:off x="1581412" y="1478073"/>
            <a:ext cx="8916287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457200"/>
            <a:r>
              <a:rPr lang="fr-FR" sz="2400" dirty="0">
                <a:solidFill>
                  <a:prstClr val="black"/>
                </a:solidFill>
                <a:latin typeface="Calibri"/>
              </a:rPr>
              <a:t>Un calot bleu vaut 2 billes rouges.</a:t>
            </a:r>
          </a:p>
          <a:p>
            <a:pPr defTabSz="457200"/>
            <a:r>
              <a:rPr lang="fr-FR" sz="2400" dirty="0">
                <a:solidFill>
                  <a:prstClr val="black"/>
                </a:solidFill>
                <a:latin typeface="Calibri"/>
              </a:rPr>
              <a:t>Si je te donne 2 calots bleus, combien me donnes-tu de billes rouges ?</a:t>
            </a:r>
          </a:p>
        </p:txBody>
      </p:sp>
      <p:pic>
        <p:nvPicPr>
          <p:cNvPr id="6" name="Image">
            <a:extLst>
              <a:ext uri="{FF2B5EF4-FFF2-40B4-BE49-F238E27FC236}">
                <a16:creationId xmlns:a16="http://schemas.microsoft.com/office/drawing/2014/main" id="{931F9D52-9A93-C34E-85B4-580B3AB8C4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441" y="2445998"/>
            <a:ext cx="816768" cy="81567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D15F539-B3FB-8645-8E80-C86E3030D80D}"/>
              </a:ext>
            </a:extLst>
          </p:cNvPr>
          <p:cNvSpPr txBox="1"/>
          <p:nvPr/>
        </p:nvSpPr>
        <p:spPr>
          <a:xfrm>
            <a:off x="8728432" y="2380741"/>
            <a:ext cx="1769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1200" dirty="0">
                <a:solidFill>
                  <a:prstClr val="black"/>
                </a:solidFill>
                <a:latin typeface="Calibri"/>
              </a:rPr>
              <a:t>* Nombre au cycle 3, p64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FA729BE-1628-7445-845B-32B4E0101111}"/>
              </a:ext>
            </a:extLst>
          </p:cNvPr>
          <p:cNvSpPr txBox="1"/>
          <p:nvPr/>
        </p:nvSpPr>
        <p:spPr>
          <a:xfrm>
            <a:off x="5102446" y="2500834"/>
            <a:ext cx="7316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2400" dirty="0">
                <a:solidFill>
                  <a:prstClr val="black"/>
                </a:solidFill>
                <a:latin typeface="Calibri"/>
              </a:rPr>
              <a:t>vaut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D616584-E877-7E45-9267-A3E72DEDEFC0}"/>
              </a:ext>
            </a:extLst>
          </p:cNvPr>
          <p:cNvSpPr txBox="1"/>
          <p:nvPr/>
        </p:nvSpPr>
        <p:spPr>
          <a:xfrm>
            <a:off x="5102446" y="3562212"/>
            <a:ext cx="7316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2400" dirty="0">
                <a:solidFill>
                  <a:prstClr val="black"/>
                </a:solidFill>
                <a:latin typeface="Calibri"/>
              </a:rPr>
              <a:t>vaut</a:t>
            </a:r>
          </a:p>
        </p:txBody>
      </p:sp>
      <p:pic>
        <p:nvPicPr>
          <p:cNvPr id="14" name="Image">
            <a:extLst>
              <a:ext uri="{FF2B5EF4-FFF2-40B4-BE49-F238E27FC236}">
                <a16:creationId xmlns:a16="http://schemas.microsoft.com/office/drawing/2014/main" id="{5D157DD9-72B1-DD4A-9DD5-F5C862BDDD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924" y="2579779"/>
            <a:ext cx="377364" cy="377364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D0A1B35-B931-E24A-B86E-263351B538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1264" y="3175505"/>
            <a:ext cx="1029282" cy="1029282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0FD5FAF5-A5FF-B440-9FC1-1890B85AD5EE}"/>
              </a:ext>
            </a:extLst>
          </p:cNvPr>
          <p:cNvSpPr txBox="1"/>
          <p:nvPr/>
        </p:nvSpPr>
        <p:spPr>
          <a:xfrm>
            <a:off x="1481482" y="6119208"/>
            <a:ext cx="9344418" cy="4616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457200"/>
            <a:r>
              <a:rPr lang="fr-FR" sz="2400" dirty="0">
                <a:solidFill>
                  <a:prstClr val="black"/>
                </a:solidFill>
                <a:latin typeface="Calibri"/>
              </a:rPr>
              <a:t>La proportionnalité, un concept qui se construit dans la durée, dès le CP…</a:t>
            </a:r>
          </a:p>
        </p:txBody>
      </p:sp>
      <p:pic>
        <p:nvPicPr>
          <p:cNvPr id="20" name="Image">
            <a:extLst>
              <a:ext uri="{FF2B5EF4-FFF2-40B4-BE49-F238E27FC236}">
                <a16:creationId xmlns:a16="http://schemas.microsoft.com/office/drawing/2014/main" id="{1173BDD7-BC3E-EE4D-B2F8-5275F3163F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718" y="2579779"/>
            <a:ext cx="377364" cy="377364"/>
          </a:xfrm>
          <a:prstGeom prst="rect">
            <a:avLst/>
          </a:prstGeom>
        </p:spPr>
      </p:pic>
      <p:pic>
        <p:nvPicPr>
          <p:cNvPr id="21" name="Image">
            <a:extLst>
              <a:ext uri="{FF2B5EF4-FFF2-40B4-BE49-F238E27FC236}">
                <a16:creationId xmlns:a16="http://schemas.microsoft.com/office/drawing/2014/main" id="{9CE563DD-34D2-D546-8E1E-F4B5E7C5B7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010" y="3437725"/>
            <a:ext cx="816768" cy="815679"/>
          </a:xfrm>
          <a:prstGeom prst="rect">
            <a:avLst/>
          </a:prstGeom>
        </p:spPr>
      </p:pic>
      <p:pic>
        <p:nvPicPr>
          <p:cNvPr id="22" name="Image">
            <a:extLst>
              <a:ext uri="{FF2B5EF4-FFF2-40B4-BE49-F238E27FC236}">
                <a16:creationId xmlns:a16="http://schemas.microsoft.com/office/drawing/2014/main" id="{D53D5594-B158-5F4A-AF2B-173C21302C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457" y="3473274"/>
            <a:ext cx="816768" cy="815679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DB560F88-00CB-CC4A-9D7B-EAE9C467C6FF}"/>
              </a:ext>
            </a:extLst>
          </p:cNvPr>
          <p:cNvSpPr txBox="1"/>
          <p:nvPr/>
        </p:nvSpPr>
        <p:spPr>
          <a:xfrm>
            <a:off x="1481483" y="4373432"/>
            <a:ext cx="3191899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457200"/>
            <a:r>
              <a:rPr lang="fr-FR" sz="2400" dirty="0">
                <a:solidFill>
                  <a:prstClr val="black"/>
                </a:solidFill>
                <a:latin typeface="Calibri"/>
              </a:rPr>
              <a:t>Problèmes multiplicatifs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1F58FDC7-4288-2F4E-A8BA-3057C5CC34AC}"/>
              </a:ext>
            </a:extLst>
          </p:cNvPr>
          <p:cNvSpPr txBox="1"/>
          <p:nvPr/>
        </p:nvSpPr>
        <p:spPr>
          <a:xfrm>
            <a:off x="1607322" y="5037658"/>
            <a:ext cx="7721857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457200"/>
            <a:r>
              <a:rPr lang="fr-FR" sz="2400" dirty="0">
                <a:solidFill>
                  <a:prstClr val="black"/>
                </a:solidFill>
                <a:latin typeface="Calibri"/>
              </a:rPr>
              <a:t>Tom a 2 billes rouges. Paul a </a:t>
            </a:r>
            <a:r>
              <a:rPr lang="fr-FR" sz="2400" b="1" i="1" dirty="0">
                <a:solidFill>
                  <a:prstClr val="black"/>
                </a:solidFill>
                <a:latin typeface="Calibri"/>
              </a:rPr>
              <a:t>trois fois plus </a:t>
            </a:r>
            <a:r>
              <a:rPr lang="fr-FR" sz="2400" dirty="0">
                <a:solidFill>
                  <a:prstClr val="black"/>
                </a:solidFill>
                <a:latin typeface="Calibri"/>
              </a:rPr>
              <a:t>de billes que Tom.</a:t>
            </a:r>
          </a:p>
          <a:p>
            <a:pPr defTabSz="457200"/>
            <a:r>
              <a:rPr lang="fr-FR" sz="2400" dirty="0">
                <a:solidFill>
                  <a:prstClr val="black"/>
                </a:solidFill>
                <a:latin typeface="Calibri"/>
              </a:rPr>
              <a:t>Combien de billes a Paul ?</a:t>
            </a:r>
          </a:p>
        </p:txBody>
      </p:sp>
    </p:spTree>
    <p:extLst>
      <p:ext uri="{BB962C8B-B14F-4D97-AF65-F5344CB8AC3E}">
        <p14:creationId xmlns:p14="http://schemas.microsoft.com/office/powerpoint/2010/main" val="37548300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F05CE5D-1B0B-9147-9471-9A25D494C025}"/>
              </a:ext>
            </a:extLst>
          </p:cNvPr>
          <p:cNvSpPr txBox="1"/>
          <p:nvPr/>
        </p:nvSpPr>
        <p:spPr>
          <a:xfrm>
            <a:off x="2390786" y="93399"/>
            <a:ext cx="5724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3600" dirty="0">
                <a:solidFill>
                  <a:prstClr val="black"/>
                </a:solidFill>
                <a:latin typeface="Calibri"/>
              </a:rPr>
              <a:t>La proportionnalité au cycle 3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BC927C4-8B83-7C45-99EC-B0EC88331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0023" y="1875100"/>
            <a:ext cx="2469019" cy="234020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007A52D-F749-B647-95B3-D505AEEC85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3569" y="2866664"/>
            <a:ext cx="1348636" cy="1348636"/>
          </a:xfrm>
          <a:prstGeom prst="rect">
            <a:avLst/>
          </a:prstGeom>
        </p:spPr>
      </p:pic>
      <p:sp>
        <p:nvSpPr>
          <p:cNvPr id="11" name="Titre 3">
            <a:extLst>
              <a:ext uri="{FF2B5EF4-FFF2-40B4-BE49-F238E27FC236}">
                <a16:creationId xmlns:a16="http://schemas.microsoft.com/office/drawing/2014/main" id="{0DBBE7BC-89FB-9E4D-959B-35C1CAE2ED00}"/>
              </a:ext>
            </a:extLst>
          </p:cNvPr>
          <p:cNvSpPr txBox="1">
            <a:spLocks/>
          </p:cNvSpPr>
          <p:nvPr/>
        </p:nvSpPr>
        <p:spPr>
          <a:xfrm>
            <a:off x="1768033" y="4619844"/>
            <a:ext cx="8623140" cy="17174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3200" dirty="0">
                <a:solidFill>
                  <a:prstClr val="black"/>
                </a:solidFill>
                <a:latin typeface="Calibri"/>
              </a:rPr>
              <a:t>3-Enrichir le répertoire de procédures des élèves</a:t>
            </a:r>
          </a:p>
          <a:p>
            <a:pPr algn="l"/>
            <a:r>
              <a:rPr lang="fr-FR" sz="3200" u="sng" dirty="0">
                <a:solidFill>
                  <a:prstClr val="black"/>
                </a:solidFill>
                <a:latin typeface="Calibri"/>
              </a:rPr>
              <a:t>Repères de progressivité</a:t>
            </a:r>
            <a:r>
              <a:rPr lang="fr-FR" sz="3200" dirty="0">
                <a:solidFill>
                  <a:prstClr val="black"/>
                </a:solidFill>
                <a:latin typeface="Calibri"/>
              </a:rPr>
              <a:t> dans les procédures attendues.</a:t>
            </a:r>
          </a:p>
        </p:txBody>
      </p:sp>
    </p:spTree>
    <p:extLst>
      <p:ext uri="{BB962C8B-B14F-4D97-AF65-F5344CB8AC3E}">
        <p14:creationId xmlns:p14="http://schemas.microsoft.com/office/powerpoint/2010/main" val="3124636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BC927C4-8B83-7C45-99EC-B0EC88331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9308" y="911742"/>
            <a:ext cx="759818" cy="720176"/>
          </a:xfrm>
          <a:prstGeom prst="rect">
            <a:avLst/>
          </a:prstGeom>
        </p:spPr>
      </p:pic>
      <p:sp>
        <p:nvSpPr>
          <p:cNvPr id="14" name="object 4">
            <a:extLst>
              <a:ext uri="{FF2B5EF4-FFF2-40B4-BE49-F238E27FC236}">
                <a16:creationId xmlns:a16="http://schemas.microsoft.com/office/drawing/2014/main" id="{4FF21790-9220-BE4F-805E-2C20E5D6B555}"/>
              </a:ext>
            </a:extLst>
          </p:cNvPr>
          <p:cNvSpPr/>
          <p:nvPr/>
        </p:nvSpPr>
        <p:spPr>
          <a:xfrm>
            <a:off x="1227725" y="2055287"/>
            <a:ext cx="9726454" cy="697547"/>
          </a:xfrm>
          <a:custGeom>
            <a:avLst/>
            <a:gdLst/>
            <a:ahLst/>
            <a:cxnLst/>
            <a:rect l="l" t="t" r="r" b="b"/>
            <a:pathLst>
              <a:path w="11971020" h="858519">
                <a:moveTo>
                  <a:pt x="11542014" y="0"/>
                </a:moveTo>
                <a:lnTo>
                  <a:pt x="11542014" y="214503"/>
                </a:lnTo>
                <a:lnTo>
                  <a:pt x="0" y="214503"/>
                </a:lnTo>
                <a:lnTo>
                  <a:pt x="0" y="643509"/>
                </a:lnTo>
                <a:lnTo>
                  <a:pt x="11542014" y="643509"/>
                </a:lnTo>
                <a:lnTo>
                  <a:pt x="11542014" y="858012"/>
                </a:lnTo>
                <a:lnTo>
                  <a:pt x="11971020" y="429006"/>
                </a:lnTo>
                <a:lnTo>
                  <a:pt x="11542014" y="0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pPr defTabSz="457200"/>
            <a:endParaRPr sz="146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6">
            <a:extLst>
              <a:ext uri="{FF2B5EF4-FFF2-40B4-BE49-F238E27FC236}">
                <a16:creationId xmlns:a16="http://schemas.microsoft.com/office/drawing/2014/main" id="{765F874A-0671-9D48-852B-3C6539C518A4}"/>
              </a:ext>
            </a:extLst>
          </p:cNvPr>
          <p:cNvSpPr/>
          <p:nvPr/>
        </p:nvSpPr>
        <p:spPr>
          <a:xfrm>
            <a:off x="1376316" y="3075345"/>
            <a:ext cx="2807216" cy="1691758"/>
          </a:xfrm>
          <a:custGeom>
            <a:avLst/>
            <a:gdLst/>
            <a:ahLst/>
            <a:cxnLst/>
            <a:rect l="l" t="t" r="r" b="b"/>
            <a:pathLst>
              <a:path w="3455035" h="2082164">
                <a:moveTo>
                  <a:pt x="3107944" y="0"/>
                </a:moveTo>
                <a:lnTo>
                  <a:pt x="346976" y="0"/>
                </a:lnTo>
                <a:lnTo>
                  <a:pt x="299893" y="3166"/>
                </a:lnTo>
                <a:lnTo>
                  <a:pt x="254736" y="12392"/>
                </a:lnTo>
                <a:lnTo>
                  <a:pt x="211917" y="27263"/>
                </a:lnTo>
                <a:lnTo>
                  <a:pt x="171850" y="47366"/>
                </a:lnTo>
                <a:lnTo>
                  <a:pt x="134949" y="72288"/>
                </a:lnTo>
                <a:lnTo>
                  <a:pt x="101626" y="101615"/>
                </a:lnTo>
                <a:lnTo>
                  <a:pt x="72296" y="134936"/>
                </a:lnTo>
                <a:lnTo>
                  <a:pt x="47372" y="171835"/>
                </a:lnTo>
                <a:lnTo>
                  <a:pt x="27267" y="211901"/>
                </a:lnTo>
                <a:lnTo>
                  <a:pt x="12394" y="254720"/>
                </a:lnTo>
                <a:lnTo>
                  <a:pt x="3167" y="299878"/>
                </a:lnTo>
                <a:lnTo>
                  <a:pt x="0" y="346963"/>
                </a:lnTo>
                <a:lnTo>
                  <a:pt x="0" y="1734820"/>
                </a:lnTo>
                <a:lnTo>
                  <a:pt x="3167" y="1781905"/>
                </a:lnTo>
                <a:lnTo>
                  <a:pt x="12394" y="1827063"/>
                </a:lnTo>
                <a:lnTo>
                  <a:pt x="27267" y="1869882"/>
                </a:lnTo>
                <a:lnTo>
                  <a:pt x="47372" y="1909948"/>
                </a:lnTo>
                <a:lnTo>
                  <a:pt x="72296" y="1946847"/>
                </a:lnTo>
                <a:lnTo>
                  <a:pt x="101626" y="1980168"/>
                </a:lnTo>
                <a:lnTo>
                  <a:pt x="134949" y="2009495"/>
                </a:lnTo>
                <a:lnTo>
                  <a:pt x="171850" y="2034417"/>
                </a:lnTo>
                <a:lnTo>
                  <a:pt x="211917" y="2054520"/>
                </a:lnTo>
                <a:lnTo>
                  <a:pt x="254736" y="2069391"/>
                </a:lnTo>
                <a:lnTo>
                  <a:pt x="299893" y="2078617"/>
                </a:lnTo>
                <a:lnTo>
                  <a:pt x="346976" y="2081784"/>
                </a:lnTo>
                <a:lnTo>
                  <a:pt x="3107944" y="2081784"/>
                </a:lnTo>
                <a:lnTo>
                  <a:pt x="3155029" y="2078617"/>
                </a:lnTo>
                <a:lnTo>
                  <a:pt x="3200187" y="2069391"/>
                </a:lnTo>
                <a:lnTo>
                  <a:pt x="3243006" y="2054520"/>
                </a:lnTo>
                <a:lnTo>
                  <a:pt x="3283072" y="2034417"/>
                </a:lnTo>
                <a:lnTo>
                  <a:pt x="3319971" y="2009495"/>
                </a:lnTo>
                <a:lnTo>
                  <a:pt x="3353292" y="1980168"/>
                </a:lnTo>
                <a:lnTo>
                  <a:pt x="3382619" y="1946847"/>
                </a:lnTo>
                <a:lnTo>
                  <a:pt x="3407541" y="1909948"/>
                </a:lnTo>
                <a:lnTo>
                  <a:pt x="3427644" y="1869882"/>
                </a:lnTo>
                <a:lnTo>
                  <a:pt x="3442515" y="1827063"/>
                </a:lnTo>
                <a:lnTo>
                  <a:pt x="3451741" y="1781905"/>
                </a:lnTo>
                <a:lnTo>
                  <a:pt x="3454908" y="1734820"/>
                </a:lnTo>
                <a:lnTo>
                  <a:pt x="3454908" y="346963"/>
                </a:lnTo>
                <a:lnTo>
                  <a:pt x="3451741" y="299878"/>
                </a:lnTo>
                <a:lnTo>
                  <a:pt x="3442515" y="254720"/>
                </a:lnTo>
                <a:lnTo>
                  <a:pt x="3427644" y="211901"/>
                </a:lnTo>
                <a:lnTo>
                  <a:pt x="3407541" y="171835"/>
                </a:lnTo>
                <a:lnTo>
                  <a:pt x="3382619" y="134936"/>
                </a:lnTo>
                <a:lnTo>
                  <a:pt x="3353292" y="101615"/>
                </a:lnTo>
                <a:lnTo>
                  <a:pt x="3319971" y="72288"/>
                </a:lnTo>
                <a:lnTo>
                  <a:pt x="3283072" y="47366"/>
                </a:lnTo>
                <a:lnTo>
                  <a:pt x="3243006" y="27263"/>
                </a:lnTo>
                <a:lnTo>
                  <a:pt x="3200187" y="12392"/>
                </a:lnTo>
                <a:lnTo>
                  <a:pt x="3155029" y="3166"/>
                </a:lnTo>
                <a:lnTo>
                  <a:pt x="3107944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pPr defTabSz="457200"/>
            <a:endParaRPr sz="146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9">
            <a:extLst>
              <a:ext uri="{FF2B5EF4-FFF2-40B4-BE49-F238E27FC236}">
                <a16:creationId xmlns:a16="http://schemas.microsoft.com/office/drawing/2014/main" id="{15D6570C-4779-5140-9D9E-0AEC817AA7B8}"/>
              </a:ext>
            </a:extLst>
          </p:cNvPr>
          <p:cNvSpPr/>
          <p:nvPr/>
        </p:nvSpPr>
        <p:spPr>
          <a:xfrm>
            <a:off x="6211761" y="3075345"/>
            <a:ext cx="2087999" cy="3499604"/>
          </a:xfrm>
          <a:custGeom>
            <a:avLst/>
            <a:gdLst/>
            <a:ahLst/>
            <a:cxnLst/>
            <a:rect l="l" t="t" r="r" b="b"/>
            <a:pathLst>
              <a:path w="2569845" h="4307205">
                <a:moveTo>
                  <a:pt x="2141220" y="0"/>
                </a:moveTo>
                <a:lnTo>
                  <a:pt x="428243" y="0"/>
                </a:lnTo>
                <a:lnTo>
                  <a:pt x="381588" y="2513"/>
                </a:lnTo>
                <a:lnTo>
                  <a:pt x="336387" y="9879"/>
                </a:lnTo>
                <a:lnTo>
                  <a:pt x="292900" y="21835"/>
                </a:lnTo>
                <a:lnTo>
                  <a:pt x="251390" y="38122"/>
                </a:lnTo>
                <a:lnTo>
                  <a:pt x="212118" y="58476"/>
                </a:lnTo>
                <a:lnTo>
                  <a:pt x="175345" y="82637"/>
                </a:lnTo>
                <a:lnTo>
                  <a:pt x="141333" y="110343"/>
                </a:lnTo>
                <a:lnTo>
                  <a:pt x="110343" y="141333"/>
                </a:lnTo>
                <a:lnTo>
                  <a:pt x="82637" y="175345"/>
                </a:lnTo>
                <a:lnTo>
                  <a:pt x="58476" y="212118"/>
                </a:lnTo>
                <a:lnTo>
                  <a:pt x="38122" y="251390"/>
                </a:lnTo>
                <a:lnTo>
                  <a:pt x="21835" y="292900"/>
                </a:lnTo>
                <a:lnTo>
                  <a:pt x="9879" y="336387"/>
                </a:lnTo>
                <a:lnTo>
                  <a:pt x="2513" y="381588"/>
                </a:lnTo>
                <a:lnTo>
                  <a:pt x="0" y="428244"/>
                </a:lnTo>
                <a:lnTo>
                  <a:pt x="0" y="3878567"/>
                </a:lnTo>
                <a:lnTo>
                  <a:pt x="2513" y="3925231"/>
                </a:lnTo>
                <a:lnTo>
                  <a:pt x="9879" y="3970439"/>
                </a:lnTo>
                <a:lnTo>
                  <a:pt x="21835" y="4013931"/>
                </a:lnTo>
                <a:lnTo>
                  <a:pt x="38122" y="4055444"/>
                </a:lnTo>
                <a:lnTo>
                  <a:pt x="58476" y="4094718"/>
                </a:lnTo>
                <a:lnTo>
                  <a:pt x="82637" y="4131492"/>
                </a:lnTo>
                <a:lnTo>
                  <a:pt x="110343" y="4165503"/>
                </a:lnTo>
                <a:lnTo>
                  <a:pt x="141333" y="4196492"/>
                </a:lnTo>
                <a:lnTo>
                  <a:pt x="175345" y="4224196"/>
                </a:lnTo>
                <a:lnTo>
                  <a:pt x="212118" y="4248355"/>
                </a:lnTo>
                <a:lnTo>
                  <a:pt x="251390" y="4268707"/>
                </a:lnTo>
                <a:lnTo>
                  <a:pt x="292900" y="4284991"/>
                </a:lnTo>
                <a:lnTo>
                  <a:pt x="336387" y="4296946"/>
                </a:lnTo>
                <a:lnTo>
                  <a:pt x="381588" y="4304311"/>
                </a:lnTo>
                <a:lnTo>
                  <a:pt x="428243" y="4306824"/>
                </a:lnTo>
                <a:lnTo>
                  <a:pt x="2141220" y="4306824"/>
                </a:lnTo>
                <a:lnTo>
                  <a:pt x="2187875" y="4304311"/>
                </a:lnTo>
                <a:lnTo>
                  <a:pt x="2233076" y="4296946"/>
                </a:lnTo>
                <a:lnTo>
                  <a:pt x="2276563" y="4284991"/>
                </a:lnTo>
                <a:lnTo>
                  <a:pt x="2318073" y="4268707"/>
                </a:lnTo>
                <a:lnTo>
                  <a:pt x="2357345" y="4248355"/>
                </a:lnTo>
                <a:lnTo>
                  <a:pt x="2394118" y="4224196"/>
                </a:lnTo>
                <a:lnTo>
                  <a:pt x="2428130" y="4196492"/>
                </a:lnTo>
                <a:lnTo>
                  <a:pt x="2459120" y="4165503"/>
                </a:lnTo>
                <a:lnTo>
                  <a:pt x="2486826" y="4131492"/>
                </a:lnTo>
                <a:lnTo>
                  <a:pt x="2510987" y="4094718"/>
                </a:lnTo>
                <a:lnTo>
                  <a:pt x="2531341" y="4055444"/>
                </a:lnTo>
                <a:lnTo>
                  <a:pt x="2547628" y="4013931"/>
                </a:lnTo>
                <a:lnTo>
                  <a:pt x="2559584" y="3970439"/>
                </a:lnTo>
                <a:lnTo>
                  <a:pt x="2566950" y="3925231"/>
                </a:lnTo>
                <a:lnTo>
                  <a:pt x="2569463" y="3878567"/>
                </a:lnTo>
                <a:lnTo>
                  <a:pt x="2569463" y="428244"/>
                </a:lnTo>
                <a:lnTo>
                  <a:pt x="2566950" y="381588"/>
                </a:lnTo>
                <a:lnTo>
                  <a:pt x="2559584" y="336387"/>
                </a:lnTo>
                <a:lnTo>
                  <a:pt x="2547628" y="292900"/>
                </a:lnTo>
                <a:lnTo>
                  <a:pt x="2531341" y="251390"/>
                </a:lnTo>
                <a:lnTo>
                  <a:pt x="2510987" y="212118"/>
                </a:lnTo>
                <a:lnTo>
                  <a:pt x="2486826" y="175345"/>
                </a:lnTo>
                <a:lnTo>
                  <a:pt x="2459120" y="141333"/>
                </a:lnTo>
                <a:lnTo>
                  <a:pt x="2428130" y="110343"/>
                </a:lnTo>
                <a:lnTo>
                  <a:pt x="2394118" y="82637"/>
                </a:lnTo>
                <a:lnTo>
                  <a:pt x="2357345" y="58476"/>
                </a:lnTo>
                <a:lnTo>
                  <a:pt x="2318073" y="38122"/>
                </a:lnTo>
                <a:lnTo>
                  <a:pt x="2276563" y="21835"/>
                </a:lnTo>
                <a:lnTo>
                  <a:pt x="2233076" y="9879"/>
                </a:lnTo>
                <a:lnTo>
                  <a:pt x="2187875" y="2513"/>
                </a:lnTo>
                <a:lnTo>
                  <a:pt x="214122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pPr defTabSz="457200"/>
            <a:endParaRPr sz="146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8">
            <a:extLst>
              <a:ext uri="{FF2B5EF4-FFF2-40B4-BE49-F238E27FC236}">
                <a16:creationId xmlns:a16="http://schemas.microsoft.com/office/drawing/2014/main" id="{5A47AD13-C1B4-884D-95BD-CDE842FE9B15}"/>
              </a:ext>
            </a:extLst>
          </p:cNvPr>
          <p:cNvSpPr txBox="1"/>
          <p:nvPr/>
        </p:nvSpPr>
        <p:spPr>
          <a:xfrm>
            <a:off x="2125076" y="3187230"/>
            <a:ext cx="1181497" cy="310502"/>
          </a:xfrm>
          <a:prstGeom prst="rect">
            <a:avLst/>
          </a:prstGeom>
        </p:spPr>
        <p:txBody>
          <a:bodyPr vert="horz" wrap="square" lIns="0" tIns="10319" rIns="0" bIns="0" rtlCol="0">
            <a:spAutoFit/>
          </a:bodyPr>
          <a:lstStyle/>
          <a:p>
            <a:pPr marL="10319" defTabSz="457200">
              <a:spcBef>
                <a:spcPts val="81"/>
              </a:spcBef>
            </a:pPr>
            <a:r>
              <a:rPr sz="1950" b="1" spc="-98" dirty="0">
                <a:solidFill>
                  <a:srgbClr val="FFFFFF"/>
                </a:solidFill>
                <a:latin typeface="Trebuchet MS"/>
                <a:cs typeface="Trebuchet MS"/>
              </a:rPr>
              <a:t>Début</a:t>
            </a:r>
            <a:r>
              <a:rPr sz="1950" b="1" spc="-1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50" b="1" spc="-28" dirty="0">
                <a:solidFill>
                  <a:srgbClr val="FFFFFF"/>
                </a:solidFill>
                <a:latin typeface="Trebuchet MS"/>
                <a:cs typeface="Trebuchet MS"/>
              </a:rPr>
              <a:t>CM1</a:t>
            </a:r>
            <a:endParaRPr sz="1950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27" name="object 11">
            <a:extLst>
              <a:ext uri="{FF2B5EF4-FFF2-40B4-BE49-F238E27FC236}">
                <a16:creationId xmlns:a16="http://schemas.microsoft.com/office/drawing/2014/main" id="{720EF91E-24F7-5B49-A95B-F40D642EFEBA}"/>
              </a:ext>
            </a:extLst>
          </p:cNvPr>
          <p:cNvSpPr txBox="1"/>
          <p:nvPr/>
        </p:nvSpPr>
        <p:spPr>
          <a:xfrm>
            <a:off x="6866048" y="3195432"/>
            <a:ext cx="856972" cy="310502"/>
          </a:xfrm>
          <a:prstGeom prst="rect">
            <a:avLst/>
          </a:prstGeom>
        </p:spPr>
        <p:txBody>
          <a:bodyPr vert="horz" wrap="square" lIns="0" tIns="10319" rIns="0" bIns="0" rtlCol="0">
            <a:spAutoFit/>
          </a:bodyPr>
          <a:lstStyle/>
          <a:p>
            <a:pPr marL="10319" defTabSz="457200">
              <a:spcBef>
                <a:spcPts val="81"/>
              </a:spcBef>
            </a:pPr>
            <a:r>
              <a:rPr sz="1950" b="1" spc="-150" dirty="0">
                <a:solidFill>
                  <a:srgbClr val="FFFFFF"/>
                </a:solidFill>
                <a:latin typeface="Trebuchet MS"/>
                <a:cs typeface="Trebuchet MS"/>
              </a:rPr>
              <a:t>Fin</a:t>
            </a:r>
            <a:r>
              <a:rPr sz="1950" b="1" spc="-211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50" b="1" spc="-28" dirty="0">
                <a:solidFill>
                  <a:srgbClr val="FFFFFF"/>
                </a:solidFill>
                <a:latin typeface="Trebuchet MS"/>
                <a:cs typeface="Trebuchet MS"/>
              </a:rPr>
              <a:t>CM1</a:t>
            </a:r>
            <a:endParaRPr sz="1950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28" name="object 19">
            <a:extLst>
              <a:ext uri="{FF2B5EF4-FFF2-40B4-BE49-F238E27FC236}">
                <a16:creationId xmlns:a16="http://schemas.microsoft.com/office/drawing/2014/main" id="{61D2143B-B109-964B-9CFC-F08C197AE1F8}"/>
              </a:ext>
            </a:extLst>
          </p:cNvPr>
          <p:cNvSpPr txBox="1"/>
          <p:nvPr/>
        </p:nvSpPr>
        <p:spPr>
          <a:xfrm>
            <a:off x="1383539" y="3491907"/>
            <a:ext cx="2807216" cy="250654"/>
          </a:xfrm>
          <a:prstGeom prst="rect">
            <a:avLst/>
          </a:prstGeom>
          <a:solidFill>
            <a:srgbClr val="FFFFFF"/>
          </a:solidFill>
          <a:ln w="9144">
            <a:solidFill>
              <a:srgbClr val="4471C4"/>
            </a:solidFill>
          </a:ln>
        </p:spPr>
        <p:txBody>
          <a:bodyPr vert="horz" wrap="square" lIns="0" tIns="25281" rIns="0" bIns="0" rtlCol="0">
            <a:spAutoFit/>
          </a:bodyPr>
          <a:lstStyle/>
          <a:p>
            <a:pPr marL="146526" defTabSz="457200">
              <a:spcBef>
                <a:spcPts val="199"/>
              </a:spcBef>
            </a:pPr>
            <a:r>
              <a:rPr sz="1463" b="1" spc="-102" dirty="0">
                <a:solidFill>
                  <a:srgbClr val="5B9BD4"/>
                </a:solidFill>
                <a:latin typeface="Trebuchet MS"/>
                <a:cs typeface="Trebuchet MS"/>
              </a:rPr>
              <a:t>Linéarité </a:t>
            </a:r>
            <a:r>
              <a:rPr sz="1463" b="1" spc="-77" dirty="0">
                <a:solidFill>
                  <a:srgbClr val="5B9BD4"/>
                </a:solidFill>
                <a:latin typeface="Trebuchet MS"/>
                <a:cs typeface="Trebuchet MS"/>
              </a:rPr>
              <a:t>additive </a:t>
            </a:r>
            <a:r>
              <a:rPr sz="1463" b="1" spc="-93" dirty="0">
                <a:solidFill>
                  <a:srgbClr val="5B9BD4"/>
                </a:solidFill>
                <a:latin typeface="Trebuchet MS"/>
                <a:cs typeface="Trebuchet MS"/>
              </a:rPr>
              <a:t>et</a:t>
            </a:r>
            <a:r>
              <a:rPr sz="1463" b="1" spc="-215" dirty="0">
                <a:solidFill>
                  <a:srgbClr val="5B9BD4"/>
                </a:solidFill>
                <a:latin typeface="Trebuchet MS"/>
                <a:cs typeface="Trebuchet MS"/>
              </a:rPr>
              <a:t> </a:t>
            </a:r>
            <a:r>
              <a:rPr sz="1463" b="1" spc="-85" dirty="0">
                <a:solidFill>
                  <a:srgbClr val="5B9BD4"/>
                </a:solidFill>
                <a:latin typeface="Trebuchet MS"/>
                <a:cs typeface="Trebuchet MS"/>
              </a:rPr>
              <a:t>soustractive</a:t>
            </a:r>
            <a:endParaRPr sz="1463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29" name="object 21">
            <a:extLst>
              <a:ext uri="{FF2B5EF4-FFF2-40B4-BE49-F238E27FC236}">
                <a16:creationId xmlns:a16="http://schemas.microsoft.com/office/drawing/2014/main" id="{7023A178-CAC6-9647-A87C-3E0E55771276}"/>
              </a:ext>
            </a:extLst>
          </p:cNvPr>
          <p:cNvSpPr/>
          <p:nvPr/>
        </p:nvSpPr>
        <p:spPr>
          <a:xfrm>
            <a:off x="6208230" y="3626021"/>
            <a:ext cx="2087999" cy="1425535"/>
          </a:xfrm>
          <a:custGeom>
            <a:avLst/>
            <a:gdLst/>
            <a:ahLst/>
            <a:cxnLst/>
            <a:rect l="l" t="t" r="r" b="b"/>
            <a:pathLst>
              <a:path w="2569845" h="1754504">
                <a:moveTo>
                  <a:pt x="0" y="1754123"/>
                </a:moveTo>
                <a:lnTo>
                  <a:pt x="2569463" y="1754123"/>
                </a:lnTo>
                <a:lnTo>
                  <a:pt x="2569463" y="0"/>
                </a:lnTo>
                <a:lnTo>
                  <a:pt x="0" y="0"/>
                </a:lnTo>
                <a:lnTo>
                  <a:pt x="0" y="1754123"/>
                </a:lnTo>
                <a:close/>
              </a:path>
            </a:pathLst>
          </a:custGeom>
          <a:solidFill>
            <a:schemeClr val="bg1"/>
          </a:solidFill>
          <a:ln w="9144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pPr defTabSz="457200"/>
            <a:endParaRPr sz="146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22">
            <a:extLst>
              <a:ext uri="{FF2B5EF4-FFF2-40B4-BE49-F238E27FC236}">
                <a16:creationId xmlns:a16="http://schemas.microsoft.com/office/drawing/2014/main" id="{4C01858F-3257-7343-B5B7-36D83B33A8D0}"/>
              </a:ext>
            </a:extLst>
          </p:cNvPr>
          <p:cNvSpPr txBox="1"/>
          <p:nvPr/>
        </p:nvSpPr>
        <p:spPr>
          <a:xfrm>
            <a:off x="6357077" y="3658200"/>
            <a:ext cx="1790303" cy="1361174"/>
          </a:xfrm>
          <a:prstGeom prst="rect">
            <a:avLst/>
          </a:prstGeom>
        </p:spPr>
        <p:txBody>
          <a:bodyPr vert="horz" wrap="square" lIns="0" tIns="10319" rIns="0" bIns="0" rtlCol="0">
            <a:spAutoFit/>
          </a:bodyPr>
          <a:lstStyle/>
          <a:p>
            <a:pPr marL="72231" marR="63976" indent="-1548" algn="ctr" defTabSz="457200">
              <a:spcBef>
                <a:spcPts val="81"/>
              </a:spcBef>
            </a:pPr>
            <a:r>
              <a:rPr sz="1463" b="1" spc="-102" dirty="0">
                <a:solidFill>
                  <a:srgbClr val="5B9BD4"/>
                </a:solidFill>
                <a:latin typeface="Trebuchet MS"/>
                <a:cs typeface="Trebuchet MS"/>
              </a:rPr>
              <a:t>Linéarité </a:t>
            </a:r>
            <a:r>
              <a:rPr sz="1463" b="1" spc="-77" dirty="0">
                <a:solidFill>
                  <a:srgbClr val="5B9BD4"/>
                </a:solidFill>
                <a:latin typeface="Trebuchet MS"/>
                <a:cs typeface="Trebuchet MS"/>
              </a:rPr>
              <a:t>additive  </a:t>
            </a:r>
            <a:r>
              <a:rPr sz="1463" b="1" spc="-102" dirty="0">
                <a:solidFill>
                  <a:srgbClr val="5B9BD4"/>
                </a:solidFill>
                <a:latin typeface="Trebuchet MS"/>
                <a:cs typeface="Trebuchet MS"/>
              </a:rPr>
              <a:t>Linéarité</a:t>
            </a:r>
            <a:r>
              <a:rPr sz="1463" b="1" spc="-158" dirty="0">
                <a:solidFill>
                  <a:srgbClr val="5B9BD4"/>
                </a:solidFill>
                <a:latin typeface="Trebuchet MS"/>
                <a:cs typeface="Trebuchet MS"/>
              </a:rPr>
              <a:t> </a:t>
            </a:r>
            <a:r>
              <a:rPr sz="1463" b="1" spc="-85" dirty="0">
                <a:solidFill>
                  <a:srgbClr val="5B9BD4"/>
                </a:solidFill>
                <a:latin typeface="Trebuchet MS"/>
                <a:cs typeface="Trebuchet MS"/>
              </a:rPr>
              <a:t>soustractive  </a:t>
            </a:r>
            <a:r>
              <a:rPr sz="1463" b="1" spc="-98" dirty="0">
                <a:solidFill>
                  <a:srgbClr val="5B9BD4"/>
                </a:solidFill>
                <a:latin typeface="Trebuchet MS"/>
                <a:cs typeface="Trebuchet MS"/>
              </a:rPr>
              <a:t>et</a:t>
            </a:r>
            <a:endParaRPr sz="1463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319" defTabSz="457200"/>
            <a:r>
              <a:rPr sz="1463" b="1" spc="-102" dirty="0">
                <a:solidFill>
                  <a:srgbClr val="5B9BD4"/>
                </a:solidFill>
                <a:latin typeface="Trebuchet MS"/>
                <a:cs typeface="Trebuchet MS"/>
              </a:rPr>
              <a:t>Linéarité</a:t>
            </a:r>
            <a:r>
              <a:rPr sz="1463" b="1" spc="-163" dirty="0">
                <a:solidFill>
                  <a:srgbClr val="5B9BD4"/>
                </a:solidFill>
                <a:latin typeface="Trebuchet MS"/>
                <a:cs typeface="Trebuchet MS"/>
              </a:rPr>
              <a:t> </a:t>
            </a:r>
            <a:r>
              <a:rPr sz="1463" b="1" spc="-85" dirty="0">
                <a:solidFill>
                  <a:srgbClr val="5B9BD4"/>
                </a:solidFill>
                <a:latin typeface="Trebuchet MS"/>
                <a:cs typeface="Trebuchet MS"/>
              </a:rPr>
              <a:t>multiplicative</a:t>
            </a:r>
            <a:endParaRPr sz="1463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318333" marR="312142" indent="-1548" algn="ctr" defTabSz="457200"/>
            <a:r>
              <a:rPr sz="1463" b="1" spc="-77" dirty="0">
                <a:solidFill>
                  <a:srgbClr val="5B9BD4"/>
                </a:solidFill>
                <a:latin typeface="Trebuchet MS"/>
                <a:cs typeface="Trebuchet MS"/>
              </a:rPr>
              <a:t>(double)  </a:t>
            </a:r>
            <a:r>
              <a:rPr sz="1463" b="1" spc="-102" dirty="0">
                <a:solidFill>
                  <a:srgbClr val="5B9BD4"/>
                </a:solidFill>
                <a:latin typeface="Trebuchet MS"/>
                <a:cs typeface="Trebuchet MS"/>
              </a:rPr>
              <a:t>Linéarité</a:t>
            </a:r>
            <a:r>
              <a:rPr sz="1463" b="1" spc="-179" dirty="0">
                <a:solidFill>
                  <a:srgbClr val="5B9BD4"/>
                </a:solidFill>
                <a:latin typeface="Trebuchet MS"/>
                <a:cs typeface="Trebuchet MS"/>
              </a:rPr>
              <a:t> </a:t>
            </a:r>
            <a:r>
              <a:rPr sz="1463" b="1" spc="-102" dirty="0">
                <a:solidFill>
                  <a:srgbClr val="5B9BD4"/>
                </a:solidFill>
                <a:latin typeface="Trebuchet MS"/>
                <a:cs typeface="Trebuchet MS"/>
              </a:rPr>
              <a:t>mixte</a:t>
            </a:r>
            <a:endParaRPr sz="1463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31" name="object 12">
            <a:extLst>
              <a:ext uri="{FF2B5EF4-FFF2-40B4-BE49-F238E27FC236}">
                <a16:creationId xmlns:a16="http://schemas.microsoft.com/office/drawing/2014/main" id="{15093E47-F8BB-4E4E-84E8-87CB974F8DB6}"/>
              </a:ext>
            </a:extLst>
          </p:cNvPr>
          <p:cNvSpPr txBox="1"/>
          <p:nvPr/>
        </p:nvSpPr>
        <p:spPr>
          <a:xfrm>
            <a:off x="1927080" y="3839899"/>
            <a:ext cx="1705689" cy="685797"/>
          </a:xfrm>
          <a:prstGeom prst="rect">
            <a:avLst/>
          </a:prstGeom>
        </p:spPr>
        <p:txBody>
          <a:bodyPr vert="horz" wrap="square" lIns="0" tIns="10319" rIns="0" bIns="0" rtlCol="0">
            <a:spAutoFit/>
          </a:bodyPr>
          <a:lstStyle/>
          <a:p>
            <a:pPr marL="525224" marR="4128" indent="-515422" defTabSz="457200">
              <a:spcBef>
                <a:spcPts val="81"/>
              </a:spcBef>
            </a:pPr>
            <a:r>
              <a:rPr sz="1463" spc="-61" dirty="0">
                <a:solidFill>
                  <a:srgbClr val="FFFFFF"/>
                </a:solidFill>
                <a:latin typeface="Arial"/>
                <a:cs typeface="Arial"/>
              </a:rPr>
              <a:t>Quelle est </a:t>
            </a:r>
            <a:r>
              <a:rPr sz="1463" spc="-57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1463" spc="-114" dirty="0">
                <a:solidFill>
                  <a:srgbClr val="FFFFFF"/>
                </a:solidFill>
                <a:latin typeface="Arial"/>
                <a:cs typeface="Arial"/>
              </a:rPr>
              <a:t>masse</a:t>
            </a:r>
            <a:r>
              <a:rPr sz="1463" spc="-16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63" spc="-73" dirty="0">
                <a:solidFill>
                  <a:srgbClr val="FFFFFF"/>
                </a:solidFill>
                <a:latin typeface="Arial"/>
                <a:cs typeface="Arial"/>
              </a:rPr>
              <a:t>de  </a:t>
            </a:r>
            <a:r>
              <a:rPr lang="fr-FR" sz="1463" spc="-73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r>
              <a:rPr sz="1463" spc="-7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63" spc="-49" dirty="0">
                <a:solidFill>
                  <a:srgbClr val="FFFFFF"/>
                </a:solidFill>
                <a:latin typeface="Arial"/>
                <a:cs typeface="Arial"/>
              </a:rPr>
              <a:t>billes</a:t>
            </a:r>
            <a:r>
              <a:rPr sz="1463" spc="-7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63" spc="-138" dirty="0">
                <a:solidFill>
                  <a:srgbClr val="FFFFFF"/>
                </a:solidFill>
                <a:latin typeface="Arial"/>
                <a:cs typeface="Arial"/>
              </a:rPr>
              <a:t>?</a:t>
            </a:r>
            <a:endParaRPr sz="1463" dirty="0">
              <a:solidFill>
                <a:prstClr val="black"/>
              </a:solidFill>
              <a:latin typeface="Arial"/>
              <a:cs typeface="Arial"/>
            </a:endParaRPr>
          </a:p>
          <a:p>
            <a:pPr marL="361671" marR="352901" algn="just" defTabSz="457200"/>
            <a:r>
              <a:rPr sz="1463" spc="-69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lang="fr-FR" sz="1463" spc="-73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463" spc="-7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63" spc="-49" dirty="0" err="1">
                <a:solidFill>
                  <a:srgbClr val="FFFFFF"/>
                </a:solidFill>
                <a:latin typeface="Arial"/>
                <a:cs typeface="Arial"/>
              </a:rPr>
              <a:t>billes</a:t>
            </a:r>
            <a:r>
              <a:rPr sz="1463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63" spc="-138" dirty="0">
                <a:solidFill>
                  <a:srgbClr val="FFFFFF"/>
                </a:solidFill>
                <a:latin typeface="Arial"/>
                <a:cs typeface="Arial"/>
              </a:rPr>
              <a:t>??</a:t>
            </a:r>
            <a:endParaRPr sz="1463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610F9BC-8455-7D4D-BD14-59D9405DF422}"/>
              </a:ext>
            </a:extLst>
          </p:cNvPr>
          <p:cNvSpPr txBox="1"/>
          <p:nvPr/>
        </p:nvSpPr>
        <p:spPr>
          <a:xfrm>
            <a:off x="3173973" y="917887"/>
            <a:ext cx="6068513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fr-FR" sz="2000" dirty="0">
                <a:solidFill>
                  <a:prstClr val="black"/>
                </a:solidFill>
                <a:latin typeface="Calibri"/>
              </a:rPr>
              <a:t>On dispose d’un sac de billes identiques. </a:t>
            </a:r>
          </a:p>
          <a:p>
            <a:pPr defTabSz="457200"/>
            <a:r>
              <a:rPr lang="fr-FR" sz="2000" dirty="0">
                <a:solidFill>
                  <a:prstClr val="black"/>
                </a:solidFill>
                <a:latin typeface="Calibri"/>
              </a:rPr>
              <a:t>On connait la masse de 3 billes (51g) et de 5 billes (85g)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2E7C21E-C176-0244-B758-26E3ED8EA323}"/>
              </a:ext>
            </a:extLst>
          </p:cNvPr>
          <p:cNvSpPr txBox="1"/>
          <p:nvPr/>
        </p:nvSpPr>
        <p:spPr>
          <a:xfrm>
            <a:off x="1365258" y="2195915"/>
            <a:ext cx="125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dirty="0">
                <a:solidFill>
                  <a:prstClr val="black"/>
                </a:solidFill>
                <a:latin typeface="Calibri"/>
              </a:rPr>
              <a:t>Début CM1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135E5DEE-A85D-3246-A5FA-56C8E980D7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5258" b="1905"/>
          <a:stretch/>
        </p:blipFill>
        <p:spPr>
          <a:xfrm>
            <a:off x="4387550" y="2627180"/>
            <a:ext cx="537519" cy="79964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B6D205A-C89A-C34B-9F90-DE52B222D3AD}"/>
              </a:ext>
            </a:extLst>
          </p:cNvPr>
          <p:cNvSpPr txBox="1"/>
          <p:nvPr/>
        </p:nvSpPr>
        <p:spPr>
          <a:xfrm>
            <a:off x="4309318" y="3426908"/>
            <a:ext cx="1481624" cy="1169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fr-FR" sz="1400" dirty="0">
                <a:solidFill>
                  <a:prstClr val="black"/>
                </a:solidFill>
                <a:latin typeface="Calibri"/>
              </a:rPr>
              <a:t>« La masse de 8 billes, c’est la masse de 3 billes, </a:t>
            </a:r>
            <a:r>
              <a:rPr lang="fr-FR" sz="1400" i="1" dirty="0">
                <a:solidFill>
                  <a:prstClr val="black"/>
                </a:solidFill>
                <a:latin typeface="Calibri"/>
              </a:rPr>
              <a:t>plus</a:t>
            </a:r>
            <a:r>
              <a:rPr lang="fr-FR" sz="1400" dirty="0">
                <a:solidFill>
                  <a:prstClr val="black"/>
                </a:solidFill>
                <a:latin typeface="Calibri"/>
              </a:rPr>
              <a:t> la masse de 5 billes »</a:t>
            </a:r>
          </a:p>
        </p:txBody>
      </p:sp>
      <p:sp>
        <p:nvSpPr>
          <p:cNvPr id="34" name="object 12">
            <a:extLst>
              <a:ext uri="{FF2B5EF4-FFF2-40B4-BE49-F238E27FC236}">
                <a16:creationId xmlns:a16="http://schemas.microsoft.com/office/drawing/2014/main" id="{62AEF648-7D2F-1D45-B73D-F398CBA8F8CD}"/>
              </a:ext>
            </a:extLst>
          </p:cNvPr>
          <p:cNvSpPr txBox="1"/>
          <p:nvPr/>
        </p:nvSpPr>
        <p:spPr>
          <a:xfrm>
            <a:off x="6441691" y="5241710"/>
            <a:ext cx="1705689" cy="1136049"/>
          </a:xfrm>
          <a:prstGeom prst="rect">
            <a:avLst/>
          </a:prstGeom>
        </p:spPr>
        <p:txBody>
          <a:bodyPr vert="horz" wrap="square" lIns="0" tIns="10319" rIns="0" bIns="0" rtlCol="0">
            <a:spAutoFit/>
          </a:bodyPr>
          <a:lstStyle/>
          <a:p>
            <a:pPr marL="525224" marR="4128" indent="-515422" defTabSz="457200">
              <a:spcBef>
                <a:spcPts val="81"/>
              </a:spcBef>
            </a:pPr>
            <a:r>
              <a:rPr sz="1463" spc="-61" dirty="0">
                <a:solidFill>
                  <a:srgbClr val="FFFFFF"/>
                </a:solidFill>
                <a:latin typeface="Arial"/>
                <a:cs typeface="Arial"/>
              </a:rPr>
              <a:t>Quelle est </a:t>
            </a:r>
            <a:r>
              <a:rPr sz="1463" spc="-57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1463" spc="-114" dirty="0">
                <a:solidFill>
                  <a:srgbClr val="FFFFFF"/>
                </a:solidFill>
                <a:latin typeface="Arial"/>
                <a:cs typeface="Arial"/>
              </a:rPr>
              <a:t>masse</a:t>
            </a:r>
            <a:r>
              <a:rPr sz="1463" spc="-16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63" spc="-73" dirty="0">
                <a:solidFill>
                  <a:srgbClr val="FFFFFF"/>
                </a:solidFill>
                <a:latin typeface="Arial"/>
                <a:cs typeface="Arial"/>
              </a:rPr>
              <a:t>de  6 </a:t>
            </a:r>
            <a:r>
              <a:rPr sz="1463" spc="-49" dirty="0">
                <a:solidFill>
                  <a:srgbClr val="FFFFFF"/>
                </a:solidFill>
                <a:latin typeface="Arial"/>
                <a:cs typeface="Arial"/>
              </a:rPr>
              <a:t>billes</a:t>
            </a:r>
            <a:r>
              <a:rPr sz="1463" spc="-7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63" spc="-138" dirty="0">
                <a:solidFill>
                  <a:srgbClr val="FFFFFF"/>
                </a:solidFill>
                <a:latin typeface="Arial"/>
                <a:cs typeface="Arial"/>
              </a:rPr>
              <a:t>?</a:t>
            </a:r>
            <a:endParaRPr sz="1463" dirty="0">
              <a:solidFill>
                <a:prstClr val="black"/>
              </a:solidFill>
              <a:latin typeface="Arial"/>
              <a:cs typeface="Arial"/>
            </a:endParaRPr>
          </a:p>
          <a:p>
            <a:pPr marL="361671" marR="352901" algn="just" defTabSz="457200"/>
            <a:r>
              <a:rPr sz="1463" spc="-69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1463" spc="-73" dirty="0">
                <a:solidFill>
                  <a:srgbClr val="FFFFFF"/>
                </a:solidFill>
                <a:latin typeface="Arial"/>
                <a:cs typeface="Arial"/>
              </a:rPr>
              <a:t>10 </a:t>
            </a:r>
            <a:r>
              <a:rPr sz="1463" spc="-49" dirty="0">
                <a:solidFill>
                  <a:srgbClr val="FFFFFF"/>
                </a:solidFill>
                <a:latin typeface="Arial"/>
                <a:cs typeface="Arial"/>
              </a:rPr>
              <a:t>billes</a:t>
            </a:r>
            <a:r>
              <a:rPr sz="1463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63" spc="-138" dirty="0">
                <a:solidFill>
                  <a:srgbClr val="FFFFFF"/>
                </a:solidFill>
                <a:latin typeface="Arial"/>
                <a:cs typeface="Arial"/>
              </a:rPr>
              <a:t>?  </a:t>
            </a:r>
            <a:r>
              <a:rPr sz="1463" spc="-69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1463" spc="-73" dirty="0">
                <a:solidFill>
                  <a:srgbClr val="FFFFFF"/>
                </a:solidFill>
                <a:latin typeface="Arial"/>
                <a:cs typeface="Arial"/>
              </a:rPr>
              <a:t>13 </a:t>
            </a:r>
            <a:r>
              <a:rPr sz="1463" spc="-49" dirty="0">
                <a:solidFill>
                  <a:srgbClr val="FFFFFF"/>
                </a:solidFill>
                <a:latin typeface="Arial"/>
                <a:cs typeface="Arial"/>
              </a:rPr>
              <a:t>billes</a:t>
            </a:r>
            <a:r>
              <a:rPr sz="1463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63" spc="-138" dirty="0">
                <a:solidFill>
                  <a:srgbClr val="FFFFFF"/>
                </a:solidFill>
                <a:latin typeface="Arial"/>
                <a:cs typeface="Arial"/>
              </a:rPr>
              <a:t>?  </a:t>
            </a:r>
            <a:r>
              <a:rPr sz="1463" spc="-69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1463" spc="-73" dirty="0">
                <a:solidFill>
                  <a:srgbClr val="FFFFFF"/>
                </a:solidFill>
                <a:latin typeface="Arial"/>
                <a:cs typeface="Arial"/>
              </a:rPr>
              <a:t>7 </a:t>
            </a:r>
            <a:r>
              <a:rPr sz="1463" spc="-49" dirty="0">
                <a:solidFill>
                  <a:srgbClr val="FFFFFF"/>
                </a:solidFill>
                <a:latin typeface="Arial"/>
                <a:cs typeface="Arial"/>
              </a:rPr>
              <a:t>billes</a:t>
            </a:r>
            <a:r>
              <a:rPr sz="1463" spc="-8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63" spc="-138" dirty="0">
                <a:solidFill>
                  <a:srgbClr val="FFFFFF"/>
                </a:solidFill>
                <a:latin typeface="Arial"/>
                <a:cs typeface="Arial"/>
              </a:rPr>
              <a:t>?</a:t>
            </a:r>
            <a:endParaRPr sz="1463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704F203A-66D1-DF41-8BF0-4C7B1EE1794A}"/>
              </a:ext>
            </a:extLst>
          </p:cNvPr>
          <p:cNvSpPr txBox="1"/>
          <p:nvPr/>
        </p:nvSpPr>
        <p:spPr>
          <a:xfrm>
            <a:off x="2984505" y="4825147"/>
            <a:ext cx="2370572" cy="73866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fr-FR" sz="1400" dirty="0">
                <a:solidFill>
                  <a:prstClr val="black"/>
                </a:solidFill>
                <a:latin typeface="Calibri"/>
              </a:rPr>
              <a:t>« La masse de 2 billes, c’est la masse de 5 billes,</a:t>
            </a:r>
          </a:p>
          <a:p>
            <a:pPr defTabSz="457200"/>
            <a:r>
              <a:rPr lang="fr-FR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1400" i="1" dirty="0">
                <a:solidFill>
                  <a:prstClr val="black"/>
                </a:solidFill>
                <a:latin typeface="Calibri"/>
              </a:rPr>
              <a:t>moins</a:t>
            </a:r>
            <a:r>
              <a:rPr lang="fr-FR" sz="1400" dirty="0">
                <a:solidFill>
                  <a:prstClr val="black"/>
                </a:solidFill>
                <a:latin typeface="Calibri"/>
              </a:rPr>
              <a:t> la masse de 3 billes »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9CBB3B8F-33D9-2041-9B88-D73A06091EA3}"/>
              </a:ext>
            </a:extLst>
          </p:cNvPr>
          <p:cNvSpPr txBox="1"/>
          <p:nvPr/>
        </p:nvSpPr>
        <p:spPr>
          <a:xfrm>
            <a:off x="8377309" y="4455815"/>
            <a:ext cx="2242955" cy="73866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fr-FR" sz="1400" dirty="0">
                <a:solidFill>
                  <a:prstClr val="black"/>
                </a:solidFill>
                <a:latin typeface="Calibri"/>
              </a:rPr>
              <a:t>« Si 5 billes pèsent 85g, alors 10 billes pèsent </a:t>
            </a:r>
            <a:r>
              <a:rPr lang="fr-FR" sz="1400" i="1" dirty="0">
                <a:solidFill>
                  <a:prstClr val="black"/>
                </a:solidFill>
                <a:latin typeface="Calibri"/>
              </a:rPr>
              <a:t>deux fois plus</a:t>
            </a:r>
            <a:r>
              <a:rPr lang="fr-FR" sz="1400" dirty="0">
                <a:solidFill>
                  <a:prstClr val="black"/>
                </a:solidFill>
                <a:latin typeface="Calibri"/>
              </a:rPr>
              <a:t> »</a:t>
            </a: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62003564-6AB9-FC4A-BA07-074F265B35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5258" b="1905"/>
          <a:stretch/>
        </p:blipFill>
        <p:spPr>
          <a:xfrm>
            <a:off x="8582246" y="3611860"/>
            <a:ext cx="537519" cy="799644"/>
          </a:xfrm>
          <a:prstGeom prst="rect">
            <a:avLst/>
          </a:prstGeom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DC1CFC66-D2A9-3F45-9CCD-FDCCF308FAE7}"/>
              </a:ext>
            </a:extLst>
          </p:cNvPr>
          <p:cNvSpPr txBox="1"/>
          <p:nvPr/>
        </p:nvSpPr>
        <p:spPr>
          <a:xfrm>
            <a:off x="8377310" y="5396052"/>
            <a:ext cx="2242955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fr-FR" sz="1400" dirty="0">
                <a:solidFill>
                  <a:prstClr val="black"/>
                </a:solidFill>
                <a:latin typeface="Calibri"/>
              </a:rPr>
              <a:t>« La masse de 13 billes, c’est </a:t>
            </a:r>
            <a:r>
              <a:rPr lang="fr-FR" sz="1400" i="1" dirty="0">
                <a:solidFill>
                  <a:prstClr val="black"/>
                </a:solidFill>
                <a:latin typeface="Calibri"/>
              </a:rPr>
              <a:t>deux fois </a:t>
            </a:r>
            <a:r>
              <a:rPr lang="fr-FR" sz="1400" dirty="0">
                <a:solidFill>
                  <a:prstClr val="black"/>
                </a:solidFill>
                <a:latin typeface="Calibri"/>
              </a:rPr>
              <a:t>la masse de 5 billes </a:t>
            </a:r>
            <a:r>
              <a:rPr lang="fr-FR" sz="1400" i="1" dirty="0">
                <a:solidFill>
                  <a:prstClr val="black"/>
                </a:solidFill>
                <a:latin typeface="Calibri"/>
              </a:rPr>
              <a:t>plus</a:t>
            </a:r>
            <a:r>
              <a:rPr lang="fr-FR" sz="1400" dirty="0">
                <a:solidFill>
                  <a:prstClr val="black"/>
                </a:solidFill>
                <a:latin typeface="Calibri"/>
              </a:rPr>
              <a:t> la masse de 3 billes. »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769BB364-5BED-6846-AAC8-803A7B2B4D18}"/>
              </a:ext>
            </a:extLst>
          </p:cNvPr>
          <p:cNvSpPr txBox="1"/>
          <p:nvPr/>
        </p:nvSpPr>
        <p:spPr>
          <a:xfrm>
            <a:off x="6625293" y="2221193"/>
            <a:ext cx="95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dirty="0">
                <a:solidFill>
                  <a:prstClr val="black"/>
                </a:solidFill>
                <a:latin typeface="Calibri"/>
              </a:rPr>
              <a:t>Fin CM1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081CBF14-40EE-7849-9225-EA97F0941B55}"/>
              </a:ext>
            </a:extLst>
          </p:cNvPr>
          <p:cNvSpPr txBox="1"/>
          <p:nvPr/>
        </p:nvSpPr>
        <p:spPr>
          <a:xfrm>
            <a:off x="2205257" y="93398"/>
            <a:ext cx="82829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2800" dirty="0">
                <a:solidFill>
                  <a:prstClr val="black"/>
                </a:solidFill>
                <a:latin typeface="Calibri"/>
              </a:rPr>
              <a:t>Repères de progressivité dans les procédures attendues</a:t>
            </a:r>
          </a:p>
        </p:txBody>
      </p:sp>
    </p:spTree>
    <p:extLst>
      <p:ext uri="{BB962C8B-B14F-4D97-AF65-F5344CB8AC3E}">
        <p14:creationId xmlns:p14="http://schemas.microsoft.com/office/powerpoint/2010/main" val="5687796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F05CE5D-1B0B-9147-9471-9A25D494C025}"/>
              </a:ext>
            </a:extLst>
          </p:cNvPr>
          <p:cNvSpPr txBox="1"/>
          <p:nvPr/>
        </p:nvSpPr>
        <p:spPr>
          <a:xfrm>
            <a:off x="2205257" y="93398"/>
            <a:ext cx="82829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2800" dirty="0">
                <a:solidFill>
                  <a:prstClr val="black"/>
                </a:solidFill>
                <a:latin typeface="Calibri"/>
              </a:rPr>
              <a:t>Repères de progressivité dans les procédures attendues</a:t>
            </a:r>
          </a:p>
        </p:txBody>
      </p:sp>
      <p:sp>
        <p:nvSpPr>
          <p:cNvPr id="6" name="object 10">
            <a:extLst>
              <a:ext uri="{FF2B5EF4-FFF2-40B4-BE49-F238E27FC236}">
                <a16:creationId xmlns:a16="http://schemas.microsoft.com/office/drawing/2014/main" id="{D675EACB-4AE5-A845-9AC7-D54E8A2DA921}"/>
              </a:ext>
            </a:extLst>
          </p:cNvPr>
          <p:cNvSpPr/>
          <p:nvPr/>
        </p:nvSpPr>
        <p:spPr>
          <a:xfrm>
            <a:off x="1419225" y="2391910"/>
            <a:ext cx="2089031" cy="3584734"/>
          </a:xfrm>
          <a:custGeom>
            <a:avLst/>
            <a:gdLst/>
            <a:ahLst/>
            <a:cxnLst/>
            <a:rect l="l" t="t" r="r" b="b"/>
            <a:pathLst>
              <a:path w="2571115" h="4411980">
                <a:moveTo>
                  <a:pt x="2142490" y="0"/>
                </a:moveTo>
                <a:lnTo>
                  <a:pt x="428510" y="0"/>
                </a:lnTo>
                <a:lnTo>
                  <a:pt x="381818" y="2515"/>
                </a:lnTo>
                <a:lnTo>
                  <a:pt x="336583" y="9885"/>
                </a:lnTo>
                <a:lnTo>
                  <a:pt x="293066" y="21850"/>
                </a:lnTo>
                <a:lnTo>
                  <a:pt x="251528" y="38146"/>
                </a:lnTo>
                <a:lnTo>
                  <a:pt x="212231" y="58514"/>
                </a:lnTo>
                <a:lnTo>
                  <a:pt x="175435" y="82690"/>
                </a:lnTo>
                <a:lnTo>
                  <a:pt x="141404" y="110413"/>
                </a:lnTo>
                <a:lnTo>
                  <a:pt x="110397" y="141422"/>
                </a:lnTo>
                <a:lnTo>
                  <a:pt x="82676" y="175455"/>
                </a:lnTo>
                <a:lnTo>
                  <a:pt x="58503" y="212249"/>
                </a:lnTo>
                <a:lnTo>
                  <a:pt x="38139" y="251545"/>
                </a:lnTo>
                <a:lnTo>
                  <a:pt x="21845" y="293079"/>
                </a:lnTo>
                <a:lnTo>
                  <a:pt x="9883" y="336590"/>
                </a:lnTo>
                <a:lnTo>
                  <a:pt x="2514" y="381817"/>
                </a:lnTo>
                <a:lnTo>
                  <a:pt x="0" y="428498"/>
                </a:lnTo>
                <a:lnTo>
                  <a:pt x="0" y="3983469"/>
                </a:lnTo>
                <a:lnTo>
                  <a:pt x="2514" y="4030161"/>
                </a:lnTo>
                <a:lnTo>
                  <a:pt x="9883" y="4075396"/>
                </a:lnTo>
                <a:lnTo>
                  <a:pt x="21845" y="4118913"/>
                </a:lnTo>
                <a:lnTo>
                  <a:pt x="38139" y="4160451"/>
                </a:lnTo>
                <a:lnTo>
                  <a:pt x="58503" y="4199748"/>
                </a:lnTo>
                <a:lnTo>
                  <a:pt x="82676" y="4236543"/>
                </a:lnTo>
                <a:lnTo>
                  <a:pt x="110397" y="4270575"/>
                </a:lnTo>
                <a:lnTo>
                  <a:pt x="141404" y="4301582"/>
                </a:lnTo>
                <a:lnTo>
                  <a:pt x="175435" y="4329302"/>
                </a:lnTo>
                <a:lnTo>
                  <a:pt x="212231" y="4353475"/>
                </a:lnTo>
                <a:lnTo>
                  <a:pt x="251528" y="4373839"/>
                </a:lnTo>
                <a:lnTo>
                  <a:pt x="293066" y="4390133"/>
                </a:lnTo>
                <a:lnTo>
                  <a:pt x="336583" y="4402095"/>
                </a:lnTo>
                <a:lnTo>
                  <a:pt x="381818" y="4409464"/>
                </a:lnTo>
                <a:lnTo>
                  <a:pt x="428510" y="4411978"/>
                </a:lnTo>
                <a:lnTo>
                  <a:pt x="2142490" y="4411978"/>
                </a:lnTo>
                <a:lnTo>
                  <a:pt x="2189170" y="4409464"/>
                </a:lnTo>
                <a:lnTo>
                  <a:pt x="2234397" y="4402095"/>
                </a:lnTo>
                <a:lnTo>
                  <a:pt x="2277908" y="4390133"/>
                </a:lnTo>
                <a:lnTo>
                  <a:pt x="2319442" y="4373839"/>
                </a:lnTo>
                <a:lnTo>
                  <a:pt x="2358738" y="4353475"/>
                </a:lnTo>
                <a:lnTo>
                  <a:pt x="2395532" y="4329302"/>
                </a:lnTo>
                <a:lnTo>
                  <a:pt x="2429565" y="4301582"/>
                </a:lnTo>
                <a:lnTo>
                  <a:pt x="2460574" y="4270575"/>
                </a:lnTo>
                <a:lnTo>
                  <a:pt x="2488297" y="4236543"/>
                </a:lnTo>
                <a:lnTo>
                  <a:pt x="2512473" y="4199748"/>
                </a:lnTo>
                <a:lnTo>
                  <a:pt x="2532841" y="4160451"/>
                </a:lnTo>
                <a:lnTo>
                  <a:pt x="2549137" y="4118913"/>
                </a:lnTo>
                <a:lnTo>
                  <a:pt x="2561102" y="4075396"/>
                </a:lnTo>
                <a:lnTo>
                  <a:pt x="2568472" y="4030161"/>
                </a:lnTo>
                <a:lnTo>
                  <a:pt x="2570988" y="3983469"/>
                </a:lnTo>
                <a:lnTo>
                  <a:pt x="2570988" y="428498"/>
                </a:lnTo>
                <a:lnTo>
                  <a:pt x="2568472" y="381817"/>
                </a:lnTo>
                <a:lnTo>
                  <a:pt x="2561102" y="336590"/>
                </a:lnTo>
                <a:lnTo>
                  <a:pt x="2549137" y="293079"/>
                </a:lnTo>
                <a:lnTo>
                  <a:pt x="2532841" y="251545"/>
                </a:lnTo>
                <a:lnTo>
                  <a:pt x="2512473" y="212249"/>
                </a:lnTo>
                <a:lnTo>
                  <a:pt x="2488297" y="175455"/>
                </a:lnTo>
                <a:lnTo>
                  <a:pt x="2460574" y="141422"/>
                </a:lnTo>
                <a:lnTo>
                  <a:pt x="2429565" y="110413"/>
                </a:lnTo>
                <a:lnTo>
                  <a:pt x="2395532" y="82690"/>
                </a:lnTo>
                <a:lnTo>
                  <a:pt x="2358738" y="58514"/>
                </a:lnTo>
                <a:lnTo>
                  <a:pt x="2319442" y="38146"/>
                </a:lnTo>
                <a:lnTo>
                  <a:pt x="2277908" y="21850"/>
                </a:lnTo>
                <a:lnTo>
                  <a:pt x="2234397" y="9885"/>
                </a:lnTo>
                <a:lnTo>
                  <a:pt x="2189170" y="2515"/>
                </a:lnTo>
                <a:lnTo>
                  <a:pt x="214249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pPr defTabSz="457200"/>
            <a:endParaRPr sz="1463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E0AE93BF-7441-064E-912C-1B33BB2F6CB5}"/>
              </a:ext>
            </a:extLst>
          </p:cNvPr>
          <p:cNvGrpSpPr/>
          <p:nvPr/>
        </p:nvGrpSpPr>
        <p:grpSpPr>
          <a:xfrm>
            <a:off x="6064083" y="2460746"/>
            <a:ext cx="2096141" cy="3499604"/>
            <a:chOff x="4730311" y="2545927"/>
            <a:chExt cx="2096141" cy="3499604"/>
          </a:xfrm>
        </p:grpSpPr>
        <p:sp>
          <p:nvSpPr>
            <p:cNvPr id="21" name="object 6">
              <a:extLst>
                <a:ext uri="{FF2B5EF4-FFF2-40B4-BE49-F238E27FC236}">
                  <a16:creationId xmlns:a16="http://schemas.microsoft.com/office/drawing/2014/main" id="{10321C2F-971E-314B-884C-1FB6D7BBB79C}"/>
                </a:ext>
              </a:extLst>
            </p:cNvPr>
            <p:cNvSpPr/>
            <p:nvPr/>
          </p:nvSpPr>
          <p:spPr>
            <a:xfrm>
              <a:off x="4738453" y="2545927"/>
              <a:ext cx="2087999" cy="3499604"/>
            </a:xfrm>
            <a:custGeom>
              <a:avLst/>
              <a:gdLst/>
              <a:ahLst/>
              <a:cxnLst/>
              <a:rect l="l" t="t" r="r" b="b"/>
              <a:pathLst>
                <a:path w="2569845" h="4307205">
                  <a:moveTo>
                    <a:pt x="2141220" y="0"/>
                  </a:moveTo>
                  <a:lnTo>
                    <a:pt x="428243" y="0"/>
                  </a:lnTo>
                  <a:lnTo>
                    <a:pt x="381588" y="2513"/>
                  </a:lnTo>
                  <a:lnTo>
                    <a:pt x="336387" y="9879"/>
                  </a:lnTo>
                  <a:lnTo>
                    <a:pt x="292900" y="21835"/>
                  </a:lnTo>
                  <a:lnTo>
                    <a:pt x="251390" y="38122"/>
                  </a:lnTo>
                  <a:lnTo>
                    <a:pt x="212118" y="58476"/>
                  </a:lnTo>
                  <a:lnTo>
                    <a:pt x="175345" y="82637"/>
                  </a:lnTo>
                  <a:lnTo>
                    <a:pt x="141333" y="110343"/>
                  </a:lnTo>
                  <a:lnTo>
                    <a:pt x="110343" y="141333"/>
                  </a:lnTo>
                  <a:lnTo>
                    <a:pt x="82637" y="175345"/>
                  </a:lnTo>
                  <a:lnTo>
                    <a:pt x="58476" y="212118"/>
                  </a:lnTo>
                  <a:lnTo>
                    <a:pt x="38122" y="251390"/>
                  </a:lnTo>
                  <a:lnTo>
                    <a:pt x="21835" y="292900"/>
                  </a:lnTo>
                  <a:lnTo>
                    <a:pt x="9879" y="336387"/>
                  </a:lnTo>
                  <a:lnTo>
                    <a:pt x="2513" y="381588"/>
                  </a:lnTo>
                  <a:lnTo>
                    <a:pt x="0" y="428244"/>
                  </a:lnTo>
                  <a:lnTo>
                    <a:pt x="0" y="3878567"/>
                  </a:lnTo>
                  <a:lnTo>
                    <a:pt x="2513" y="3925231"/>
                  </a:lnTo>
                  <a:lnTo>
                    <a:pt x="9879" y="3970439"/>
                  </a:lnTo>
                  <a:lnTo>
                    <a:pt x="21835" y="4013931"/>
                  </a:lnTo>
                  <a:lnTo>
                    <a:pt x="38122" y="4055444"/>
                  </a:lnTo>
                  <a:lnTo>
                    <a:pt x="58476" y="4094718"/>
                  </a:lnTo>
                  <a:lnTo>
                    <a:pt x="82637" y="4131492"/>
                  </a:lnTo>
                  <a:lnTo>
                    <a:pt x="110343" y="4165503"/>
                  </a:lnTo>
                  <a:lnTo>
                    <a:pt x="141333" y="4196492"/>
                  </a:lnTo>
                  <a:lnTo>
                    <a:pt x="175345" y="4224196"/>
                  </a:lnTo>
                  <a:lnTo>
                    <a:pt x="212118" y="4248355"/>
                  </a:lnTo>
                  <a:lnTo>
                    <a:pt x="251390" y="4268707"/>
                  </a:lnTo>
                  <a:lnTo>
                    <a:pt x="292900" y="4284991"/>
                  </a:lnTo>
                  <a:lnTo>
                    <a:pt x="336387" y="4296946"/>
                  </a:lnTo>
                  <a:lnTo>
                    <a:pt x="381588" y="4304311"/>
                  </a:lnTo>
                  <a:lnTo>
                    <a:pt x="428243" y="4306824"/>
                  </a:lnTo>
                  <a:lnTo>
                    <a:pt x="2141220" y="4306824"/>
                  </a:lnTo>
                  <a:lnTo>
                    <a:pt x="2187875" y="4304311"/>
                  </a:lnTo>
                  <a:lnTo>
                    <a:pt x="2233076" y="4296946"/>
                  </a:lnTo>
                  <a:lnTo>
                    <a:pt x="2276563" y="4284991"/>
                  </a:lnTo>
                  <a:lnTo>
                    <a:pt x="2318073" y="4268707"/>
                  </a:lnTo>
                  <a:lnTo>
                    <a:pt x="2357345" y="4248355"/>
                  </a:lnTo>
                  <a:lnTo>
                    <a:pt x="2394118" y="4224196"/>
                  </a:lnTo>
                  <a:lnTo>
                    <a:pt x="2428130" y="4196492"/>
                  </a:lnTo>
                  <a:lnTo>
                    <a:pt x="2459120" y="4165503"/>
                  </a:lnTo>
                  <a:lnTo>
                    <a:pt x="2486826" y="4131492"/>
                  </a:lnTo>
                  <a:lnTo>
                    <a:pt x="2510987" y="4094718"/>
                  </a:lnTo>
                  <a:lnTo>
                    <a:pt x="2531341" y="4055444"/>
                  </a:lnTo>
                  <a:lnTo>
                    <a:pt x="2547628" y="4013931"/>
                  </a:lnTo>
                  <a:lnTo>
                    <a:pt x="2559584" y="3970439"/>
                  </a:lnTo>
                  <a:lnTo>
                    <a:pt x="2566950" y="3925231"/>
                  </a:lnTo>
                  <a:lnTo>
                    <a:pt x="2569463" y="3878567"/>
                  </a:lnTo>
                  <a:lnTo>
                    <a:pt x="2569463" y="428244"/>
                  </a:lnTo>
                  <a:lnTo>
                    <a:pt x="2566950" y="381588"/>
                  </a:lnTo>
                  <a:lnTo>
                    <a:pt x="2559584" y="336387"/>
                  </a:lnTo>
                  <a:lnTo>
                    <a:pt x="2547628" y="292900"/>
                  </a:lnTo>
                  <a:lnTo>
                    <a:pt x="2531341" y="251390"/>
                  </a:lnTo>
                  <a:lnTo>
                    <a:pt x="2510987" y="212118"/>
                  </a:lnTo>
                  <a:lnTo>
                    <a:pt x="2486826" y="175345"/>
                  </a:lnTo>
                  <a:lnTo>
                    <a:pt x="2459120" y="141333"/>
                  </a:lnTo>
                  <a:lnTo>
                    <a:pt x="2428130" y="110343"/>
                  </a:lnTo>
                  <a:lnTo>
                    <a:pt x="2394118" y="82637"/>
                  </a:lnTo>
                  <a:lnTo>
                    <a:pt x="2357345" y="58476"/>
                  </a:lnTo>
                  <a:lnTo>
                    <a:pt x="2318073" y="38122"/>
                  </a:lnTo>
                  <a:lnTo>
                    <a:pt x="2276563" y="21835"/>
                  </a:lnTo>
                  <a:lnTo>
                    <a:pt x="2233076" y="9879"/>
                  </a:lnTo>
                  <a:lnTo>
                    <a:pt x="2187875" y="2513"/>
                  </a:lnTo>
                  <a:lnTo>
                    <a:pt x="2141220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pPr defTabSz="457200"/>
              <a:endParaRPr sz="1463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object 8">
              <a:extLst>
                <a:ext uri="{FF2B5EF4-FFF2-40B4-BE49-F238E27FC236}">
                  <a16:creationId xmlns:a16="http://schemas.microsoft.com/office/drawing/2014/main" id="{C913350B-51BB-B547-B831-07475A742463}"/>
                </a:ext>
              </a:extLst>
            </p:cNvPr>
            <p:cNvSpPr txBox="1"/>
            <p:nvPr/>
          </p:nvSpPr>
          <p:spPr>
            <a:xfrm>
              <a:off x="5346153" y="2599962"/>
              <a:ext cx="856972" cy="310502"/>
            </a:xfrm>
            <a:prstGeom prst="rect">
              <a:avLst/>
            </a:prstGeom>
          </p:spPr>
          <p:txBody>
            <a:bodyPr vert="horz" wrap="square" lIns="0" tIns="10319" rIns="0" bIns="0" rtlCol="0">
              <a:spAutoFit/>
            </a:bodyPr>
            <a:lstStyle/>
            <a:p>
              <a:pPr marL="10319" defTabSz="457200">
                <a:spcBef>
                  <a:spcPts val="81"/>
                </a:spcBef>
              </a:pPr>
              <a:r>
                <a:rPr sz="1950" b="1" spc="-150" dirty="0">
                  <a:solidFill>
                    <a:srgbClr val="FFFFFF"/>
                  </a:solidFill>
                  <a:latin typeface="Trebuchet MS"/>
                  <a:cs typeface="Trebuchet MS"/>
                </a:rPr>
                <a:t>Fin</a:t>
              </a:r>
              <a:r>
                <a:rPr sz="1950" b="1" spc="-219" dirty="0">
                  <a:solidFill>
                    <a:srgbClr val="FFFFFF"/>
                  </a:solidFill>
                  <a:latin typeface="Trebuchet MS"/>
                  <a:cs typeface="Trebuchet MS"/>
                </a:rPr>
                <a:t> </a:t>
              </a:r>
              <a:r>
                <a:rPr sz="1950" b="1" spc="-24" dirty="0">
                  <a:solidFill>
                    <a:srgbClr val="FFFFFF"/>
                  </a:solidFill>
                  <a:latin typeface="Trebuchet MS"/>
                  <a:cs typeface="Trebuchet MS"/>
                </a:rPr>
                <a:t>CM2</a:t>
              </a:r>
              <a:endParaRPr sz="1950" dirty="0">
                <a:solidFill>
                  <a:prstClr val="black"/>
                </a:solidFill>
                <a:latin typeface="Trebuchet MS"/>
                <a:cs typeface="Trebuchet MS"/>
              </a:endParaRPr>
            </a:p>
          </p:txBody>
        </p:sp>
        <p:sp>
          <p:nvSpPr>
            <p:cNvPr id="23" name="object 9">
              <a:extLst>
                <a:ext uri="{FF2B5EF4-FFF2-40B4-BE49-F238E27FC236}">
                  <a16:creationId xmlns:a16="http://schemas.microsoft.com/office/drawing/2014/main" id="{E5E25E66-5D3F-DA40-BCA8-759501D0057D}"/>
                </a:ext>
              </a:extLst>
            </p:cNvPr>
            <p:cNvSpPr txBox="1"/>
            <p:nvPr/>
          </p:nvSpPr>
          <p:spPr>
            <a:xfrm>
              <a:off x="4921465" y="4253124"/>
              <a:ext cx="1705689" cy="1136049"/>
            </a:xfrm>
            <a:prstGeom prst="rect">
              <a:avLst/>
            </a:prstGeom>
          </p:spPr>
          <p:txBody>
            <a:bodyPr vert="horz" wrap="square" lIns="0" tIns="10319" rIns="0" bIns="0" rtlCol="0">
              <a:spAutoFit/>
            </a:bodyPr>
            <a:lstStyle/>
            <a:p>
              <a:pPr marL="9803" marR="4128" algn="ctr" defTabSz="457200">
                <a:spcBef>
                  <a:spcPts val="81"/>
                </a:spcBef>
              </a:pPr>
              <a:r>
                <a:rPr sz="1463" spc="-61" dirty="0">
                  <a:solidFill>
                    <a:srgbClr val="FFFFFF"/>
                  </a:solidFill>
                  <a:latin typeface="Arial"/>
                  <a:cs typeface="Arial"/>
                </a:rPr>
                <a:t>Quelle est </a:t>
              </a:r>
              <a:r>
                <a:rPr sz="1463" spc="-57" dirty="0">
                  <a:solidFill>
                    <a:srgbClr val="FFFFFF"/>
                  </a:solidFill>
                  <a:latin typeface="Arial"/>
                  <a:cs typeface="Arial"/>
                </a:rPr>
                <a:t>la </a:t>
              </a:r>
              <a:r>
                <a:rPr sz="1463" spc="-114" dirty="0">
                  <a:solidFill>
                    <a:srgbClr val="FFFFFF"/>
                  </a:solidFill>
                  <a:latin typeface="Arial"/>
                  <a:cs typeface="Arial"/>
                </a:rPr>
                <a:t>masse</a:t>
              </a:r>
              <a:r>
                <a:rPr sz="1463" spc="-166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463" spc="-73" dirty="0">
                  <a:solidFill>
                    <a:srgbClr val="FFFFFF"/>
                  </a:solidFill>
                  <a:latin typeface="Arial"/>
                  <a:cs typeface="Arial"/>
                </a:rPr>
                <a:t>de  20 </a:t>
              </a:r>
              <a:r>
                <a:rPr sz="1463" spc="-49" dirty="0">
                  <a:solidFill>
                    <a:srgbClr val="FFFFFF"/>
                  </a:solidFill>
                  <a:latin typeface="Arial"/>
                  <a:cs typeface="Arial"/>
                </a:rPr>
                <a:t>billes</a:t>
              </a:r>
              <a:r>
                <a:rPr sz="1463" spc="-73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463" spc="-138" dirty="0">
                  <a:solidFill>
                    <a:srgbClr val="FFFFFF"/>
                  </a:solidFill>
                  <a:latin typeface="Arial"/>
                  <a:cs typeface="Arial"/>
                </a:rPr>
                <a:t>?</a:t>
              </a:r>
              <a:endParaRPr sz="1463" dirty="0">
                <a:solidFill>
                  <a:prstClr val="black"/>
                </a:solidFill>
                <a:latin typeface="Arial"/>
                <a:cs typeface="Arial"/>
              </a:endParaRPr>
            </a:p>
            <a:p>
              <a:pPr marL="361671" marR="352901" algn="ctr" defTabSz="457200"/>
              <a:r>
                <a:rPr sz="1463" spc="-69" dirty="0">
                  <a:solidFill>
                    <a:srgbClr val="FFFFFF"/>
                  </a:solidFill>
                  <a:latin typeface="Arial"/>
                  <a:cs typeface="Arial"/>
                </a:rPr>
                <a:t>de </a:t>
              </a:r>
              <a:r>
                <a:rPr sz="1463" spc="-73" dirty="0">
                  <a:solidFill>
                    <a:srgbClr val="FFFFFF"/>
                  </a:solidFill>
                  <a:latin typeface="Arial"/>
                  <a:cs typeface="Arial"/>
                </a:rPr>
                <a:t>21 </a:t>
              </a:r>
              <a:r>
                <a:rPr sz="1463" spc="-49" dirty="0">
                  <a:solidFill>
                    <a:srgbClr val="FFFFFF"/>
                  </a:solidFill>
                  <a:latin typeface="Arial"/>
                  <a:cs typeface="Arial"/>
                </a:rPr>
                <a:t>billes</a:t>
              </a:r>
              <a:r>
                <a:rPr sz="1463" spc="-114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463" spc="-138" dirty="0">
                  <a:solidFill>
                    <a:srgbClr val="FFFFFF"/>
                  </a:solidFill>
                  <a:latin typeface="Arial"/>
                  <a:cs typeface="Arial"/>
                </a:rPr>
                <a:t>?  </a:t>
              </a:r>
              <a:r>
                <a:rPr sz="1463" spc="-69" dirty="0">
                  <a:solidFill>
                    <a:srgbClr val="FFFFFF"/>
                  </a:solidFill>
                  <a:latin typeface="Arial"/>
                  <a:cs typeface="Arial"/>
                </a:rPr>
                <a:t>de </a:t>
              </a:r>
              <a:r>
                <a:rPr sz="1463" spc="-73" dirty="0">
                  <a:solidFill>
                    <a:srgbClr val="FFFFFF"/>
                  </a:solidFill>
                  <a:latin typeface="Arial"/>
                  <a:cs typeface="Arial"/>
                </a:rPr>
                <a:t>1 </a:t>
              </a:r>
              <a:r>
                <a:rPr sz="1463" spc="-28" dirty="0">
                  <a:solidFill>
                    <a:srgbClr val="FFFFFF"/>
                  </a:solidFill>
                  <a:latin typeface="Arial"/>
                  <a:cs typeface="Arial"/>
                </a:rPr>
                <a:t>bille </a:t>
              </a:r>
              <a:r>
                <a:rPr sz="1463" spc="-138" dirty="0">
                  <a:solidFill>
                    <a:srgbClr val="FFFFFF"/>
                  </a:solidFill>
                  <a:latin typeface="Arial"/>
                  <a:cs typeface="Arial"/>
                </a:rPr>
                <a:t>?  </a:t>
              </a:r>
              <a:r>
                <a:rPr sz="1463" spc="-69" dirty="0">
                  <a:solidFill>
                    <a:srgbClr val="FFFFFF"/>
                  </a:solidFill>
                  <a:latin typeface="Arial"/>
                  <a:cs typeface="Arial"/>
                </a:rPr>
                <a:t>de </a:t>
              </a:r>
              <a:r>
                <a:rPr sz="1463" spc="-73" dirty="0">
                  <a:solidFill>
                    <a:srgbClr val="FFFFFF"/>
                  </a:solidFill>
                  <a:latin typeface="Arial"/>
                  <a:cs typeface="Arial"/>
                </a:rPr>
                <a:t>87 </a:t>
              </a:r>
              <a:r>
                <a:rPr sz="1463" spc="-49" dirty="0">
                  <a:solidFill>
                    <a:srgbClr val="FFFFFF"/>
                  </a:solidFill>
                  <a:latin typeface="Arial"/>
                  <a:cs typeface="Arial"/>
                </a:rPr>
                <a:t>billes</a:t>
              </a:r>
              <a:r>
                <a:rPr sz="1463" spc="-114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463" spc="-138" dirty="0">
                  <a:solidFill>
                    <a:srgbClr val="FFFFFF"/>
                  </a:solidFill>
                  <a:latin typeface="Arial"/>
                  <a:cs typeface="Arial"/>
                </a:rPr>
                <a:t>?</a:t>
              </a:r>
              <a:endParaRPr sz="1463" dirty="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sp>
          <p:nvSpPr>
            <p:cNvPr id="24" name="object 30">
              <a:extLst>
                <a:ext uri="{FF2B5EF4-FFF2-40B4-BE49-F238E27FC236}">
                  <a16:creationId xmlns:a16="http://schemas.microsoft.com/office/drawing/2014/main" id="{A97B1BF7-03C6-594E-AA0B-6705CF048F7A}"/>
                </a:ext>
              </a:extLst>
            </p:cNvPr>
            <p:cNvSpPr/>
            <p:nvPr/>
          </p:nvSpPr>
          <p:spPr>
            <a:xfrm>
              <a:off x="4730311" y="3138685"/>
              <a:ext cx="2087999" cy="749140"/>
            </a:xfrm>
            <a:custGeom>
              <a:avLst/>
              <a:gdLst/>
              <a:ahLst/>
              <a:cxnLst/>
              <a:rect l="l" t="t" r="r" b="b"/>
              <a:pathLst>
                <a:path w="2569845" h="922020">
                  <a:moveTo>
                    <a:pt x="0" y="922019"/>
                  </a:moveTo>
                  <a:lnTo>
                    <a:pt x="2569463" y="922019"/>
                  </a:lnTo>
                  <a:lnTo>
                    <a:pt x="2569463" y="0"/>
                  </a:lnTo>
                  <a:lnTo>
                    <a:pt x="0" y="0"/>
                  </a:lnTo>
                  <a:lnTo>
                    <a:pt x="0" y="9220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457200"/>
              <a:endParaRPr sz="1463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object 32">
              <a:extLst>
                <a:ext uri="{FF2B5EF4-FFF2-40B4-BE49-F238E27FC236}">
                  <a16:creationId xmlns:a16="http://schemas.microsoft.com/office/drawing/2014/main" id="{9ADF440A-C2C7-C24F-859D-8D6FD4D1FC1A}"/>
                </a:ext>
              </a:extLst>
            </p:cNvPr>
            <p:cNvSpPr txBox="1"/>
            <p:nvPr/>
          </p:nvSpPr>
          <p:spPr>
            <a:xfrm>
              <a:off x="5059478" y="3170706"/>
              <a:ext cx="1294487" cy="685797"/>
            </a:xfrm>
            <a:prstGeom prst="rect">
              <a:avLst/>
            </a:prstGeom>
          </p:spPr>
          <p:txBody>
            <a:bodyPr vert="horz" wrap="square" lIns="0" tIns="10319" rIns="0" bIns="0" rtlCol="0">
              <a:spAutoFit/>
            </a:bodyPr>
            <a:lstStyle/>
            <a:p>
              <a:pPr algn="ctr" defTabSz="457200">
                <a:spcBef>
                  <a:spcPts val="81"/>
                </a:spcBef>
              </a:pPr>
              <a:r>
                <a:rPr sz="1463" b="1" spc="-98" dirty="0">
                  <a:solidFill>
                    <a:srgbClr val="5B9BD4"/>
                  </a:solidFill>
                  <a:latin typeface="Trebuchet MS"/>
                  <a:cs typeface="Trebuchet MS"/>
                </a:rPr>
                <a:t>Linéarités</a:t>
              </a:r>
              <a:endParaRPr sz="1463" dirty="0">
                <a:solidFill>
                  <a:prstClr val="black"/>
                </a:solidFill>
                <a:latin typeface="Trebuchet MS"/>
                <a:cs typeface="Trebuchet MS"/>
              </a:endParaRPr>
            </a:p>
            <a:p>
              <a:pPr algn="ctr" defTabSz="457200">
                <a:spcBef>
                  <a:spcPts val="4"/>
                </a:spcBef>
              </a:pPr>
              <a:r>
                <a:rPr sz="1463" b="1" spc="-98" dirty="0">
                  <a:solidFill>
                    <a:srgbClr val="5B9BD4"/>
                  </a:solidFill>
                  <a:latin typeface="Trebuchet MS"/>
                  <a:cs typeface="Trebuchet MS"/>
                </a:rPr>
                <a:t>et</a:t>
              </a:r>
              <a:endParaRPr sz="1463" dirty="0">
                <a:solidFill>
                  <a:prstClr val="black"/>
                </a:solidFill>
                <a:latin typeface="Trebuchet MS"/>
                <a:cs typeface="Trebuchet MS"/>
              </a:endParaRPr>
            </a:p>
            <a:p>
              <a:pPr algn="ctr" defTabSz="457200"/>
              <a:r>
                <a:rPr sz="1463" b="1" spc="-166" dirty="0">
                  <a:solidFill>
                    <a:srgbClr val="5B9BD4"/>
                  </a:solidFill>
                  <a:latin typeface="Arial"/>
                  <a:cs typeface="Arial"/>
                </a:rPr>
                <a:t>Passage </a:t>
              </a:r>
              <a:r>
                <a:rPr sz="1463" b="1" spc="-93" dirty="0">
                  <a:solidFill>
                    <a:srgbClr val="5B9BD4"/>
                  </a:solidFill>
                  <a:latin typeface="Arial"/>
                  <a:cs typeface="Arial"/>
                </a:rPr>
                <a:t>à</a:t>
              </a:r>
              <a:r>
                <a:rPr sz="1463" b="1" spc="-53" dirty="0">
                  <a:solidFill>
                    <a:srgbClr val="5B9BD4"/>
                  </a:solidFill>
                  <a:latin typeface="Arial"/>
                  <a:cs typeface="Arial"/>
                </a:rPr>
                <a:t> </a:t>
              </a:r>
              <a:r>
                <a:rPr sz="1463" b="1" spc="-65" dirty="0">
                  <a:solidFill>
                    <a:srgbClr val="5B9BD4"/>
                  </a:solidFill>
                  <a:latin typeface="Arial"/>
                  <a:cs typeface="Arial"/>
                </a:rPr>
                <a:t>l’unité</a:t>
              </a:r>
              <a:endParaRPr sz="1463" dirty="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</p:grpSp>
      <p:sp>
        <p:nvSpPr>
          <p:cNvPr id="30" name="object 7">
            <a:extLst>
              <a:ext uri="{FF2B5EF4-FFF2-40B4-BE49-F238E27FC236}">
                <a16:creationId xmlns:a16="http://schemas.microsoft.com/office/drawing/2014/main" id="{D6CFB83E-970B-0B42-918B-F77B7960F6B7}"/>
              </a:ext>
            </a:extLst>
          </p:cNvPr>
          <p:cNvSpPr/>
          <p:nvPr/>
        </p:nvSpPr>
        <p:spPr>
          <a:xfrm>
            <a:off x="6064412" y="2468811"/>
            <a:ext cx="2087999" cy="3499604"/>
          </a:xfrm>
          <a:custGeom>
            <a:avLst/>
            <a:gdLst/>
            <a:ahLst/>
            <a:cxnLst/>
            <a:rect l="l" t="t" r="r" b="b"/>
            <a:pathLst>
              <a:path w="2569845" h="4307205">
                <a:moveTo>
                  <a:pt x="0" y="428244"/>
                </a:moveTo>
                <a:lnTo>
                  <a:pt x="2513" y="381588"/>
                </a:lnTo>
                <a:lnTo>
                  <a:pt x="9879" y="336387"/>
                </a:lnTo>
                <a:lnTo>
                  <a:pt x="21835" y="292900"/>
                </a:lnTo>
                <a:lnTo>
                  <a:pt x="38122" y="251390"/>
                </a:lnTo>
                <a:lnTo>
                  <a:pt x="58476" y="212118"/>
                </a:lnTo>
                <a:lnTo>
                  <a:pt x="82637" y="175345"/>
                </a:lnTo>
                <a:lnTo>
                  <a:pt x="110343" y="141333"/>
                </a:lnTo>
                <a:lnTo>
                  <a:pt x="141333" y="110343"/>
                </a:lnTo>
                <a:lnTo>
                  <a:pt x="175345" y="82637"/>
                </a:lnTo>
                <a:lnTo>
                  <a:pt x="212118" y="58476"/>
                </a:lnTo>
                <a:lnTo>
                  <a:pt x="251390" y="38122"/>
                </a:lnTo>
                <a:lnTo>
                  <a:pt x="292900" y="21835"/>
                </a:lnTo>
                <a:lnTo>
                  <a:pt x="336387" y="9879"/>
                </a:lnTo>
                <a:lnTo>
                  <a:pt x="381588" y="2513"/>
                </a:lnTo>
                <a:lnTo>
                  <a:pt x="428243" y="0"/>
                </a:lnTo>
                <a:lnTo>
                  <a:pt x="2141220" y="0"/>
                </a:lnTo>
                <a:lnTo>
                  <a:pt x="2187875" y="2513"/>
                </a:lnTo>
                <a:lnTo>
                  <a:pt x="2233076" y="9879"/>
                </a:lnTo>
                <a:lnTo>
                  <a:pt x="2276563" y="21835"/>
                </a:lnTo>
                <a:lnTo>
                  <a:pt x="2318073" y="38122"/>
                </a:lnTo>
                <a:lnTo>
                  <a:pt x="2357345" y="58476"/>
                </a:lnTo>
                <a:lnTo>
                  <a:pt x="2394118" y="82637"/>
                </a:lnTo>
                <a:lnTo>
                  <a:pt x="2428130" y="110343"/>
                </a:lnTo>
                <a:lnTo>
                  <a:pt x="2459120" y="141333"/>
                </a:lnTo>
                <a:lnTo>
                  <a:pt x="2486826" y="175345"/>
                </a:lnTo>
                <a:lnTo>
                  <a:pt x="2510987" y="212118"/>
                </a:lnTo>
                <a:lnTo>
                  <a:pt x="2531341" y="251390"/>
                </a:lnTo>
                <a:lnTo>
                  <a:pt x="2547628" y="292900"/>
                </a:lnTo>
                <a:lnTo>
                  <a:pt x="2559584" y="336387"/>
                </a:lnTo>
                <a:lnTo>
                  <a:pt x="2566950" y="381588"/>
                </a:lnTo>
                <a:lnTo>
                  <a:pt x="2569463" y="428244"/>
                </a:lnTo>
                <a:lnTo>
                  <a:pt x="2569463" y="3878567"/>
                </a:lnTo>
                <a:lnTo>
                  <a:pt x="2566950" y="3925231"/>
                </a:lnTo>
                <a:lnTo>
                  <a:pt x="2559584" y="3970439"/>
                </a:lnTo>
                <a:lnTo>
                  <a:pt x="2547628" y="4013931"/>
                </a:lnTo>
                <a:lnTo>
                  <a:pt x="2531341" y="4055444"/>
                </a:lnTo>
                <a:lnTo>
                  <a:pt x="2510987" y="4094718"/>
                </a:lnTo>
                <a:lnTo>
                  <a:pt x="2486826" y="4131492"/>
                </a:lnTo>
                <a:lnTo>
                  <a:pt x="2459120" y="4165503"/>
                </a:lnTo>
                <a:lnTo>
                  <a:pt x="2428130" y="4196492"/>
                </a:lnTo>
                <a:lnTo>
                  <a:pt x="2394118" y="4224196"/>
                </a:lnTo>
                <a:lnTo>
                  <a:pt x="2357345" y="4248355"/>
                </a:lnTo>
                <a:lnTo>
                  <a:pt x="2318073" y="4268707"/>
                </a:lnTo>
                <a:lnTo>
                  <a:pt x="2276563" y="4284991"/>
                </a:lnTo>
                <a:lnTo>
                  <a:pt x="2233076" y="4296946"/>
                </a:lnTo>
                <a:lnTo>
                  <a:pt x="2187875" y="4304311"/>
                </a:lnTo>
                <a:lnTo>
                  <a:pt x="2141220" y="4306824"/>
                </a:lnTo>
                <a:lnTo>
                  <a:pt x="428243" y="4306824"/>
                </a:lnTo>
                <a:lnTo>
                  <a:pt x="381588" y="4304311"/>
                </a:lnTo>
                <a:lnTo>
                  <a:pt x="336387" y="4296946"/>
                </a:lnTo>
                <a:lnTo>
                  <a:pt x="292900" y="4284991"/>
                </a:lnTo>
                <a:lnTo>
                  <a:pt x="251390" y="4268707"/>
                </a:lnTo>
                <a:lnTo>
                  <a:pt x="212118" y="4248355"/>
                </a:lnTo>
                <a:lnTo>
                  <a:pt x="175345" y="4224196"/>
                </a:lnTo>
                <a:lnTo>
                  <a:pt x="141333" y="4196492"/>
                </a:lnTo>
                <a:lnTo>
                  <a:pt x="110343" y="4165503"/>
                </a:lnTo>
                <a:lnTo>
                  <a:pt x="82637" y="4131492"/>
                </a:lnTo>
                <a:lnTo>
                  <a:pt x="58476" y="4094718"/>
                </a:lnTo>
                <a:lnTo>
                  <a:pt x="38122" y="4055444"/>
                </a:lnTo>
                <a:lnTo>
                  <a:pt x="21835" y="4013931"/>
                </a:lnTo>
                <a:lnTo>
                  <a:pt x="9879" y="3970439"/>
                </a:lnTo>
                <a:lnTo>
                  <a:pt x="2513" y="3925231"/>
                </a:lnTo>
                <a:lnTo>
                  <a:pt x="0" y="3878567"/>
                </a:lnTo>
                <a:lnTo>
                  <a:pt x="0" y="428244"/>
                </a:lnTo>
                <a:close/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pPr defTabSz="457200"/>
            <a:endParaRPr sz="1463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D0157228-4636-E441-823E-307DB8CA0596}"/>
              </a:ext>
            </a:extLst>
          </p:cNvPr>
          <p:cNvGrpSpPr/>
          <p:nvPr/>
        </p:nvGrpSpPr>
        <p:grpSpPr>
          <a:xfrm>
            <a:off x="1410754" y="2391910"/>
            <a:ext cx="2089031" cy="3584734"/>
            <a:chOff x="138684" y="2558509"/>
            <a:chExt cx="2089031" cy="3584734"/>
          </a:xfrm>
        </p:grpSpPr>
        <p:sp>
          <p:nvSpPr>
            <p:cNvPr id="38" name="object 11">
              <a:extLst>
                <a:ext uri="{FF2B5EF4-FFF2-40B4-BE49-F238E27FC236}">
                  <a16:creationId xmlns:a16="http://schemas.microsoft.com/office/drawing/2014/main" id="{53C62AEE-0B11-124B-99BD-914E31BEE657}"/>
                </a:ext>
              </a:extLst>
            </p:cNvPr>
            <p:cNvSpPr/>
            <p:nvPr/>
          </p:nvSpPr>
          <p:spPr>
            <a:xfrm>
              <a:off x="138684" y="2558509"/>
              <a:ext cx="2089031" cy="3584734"/>
            </a:xfrm>
            <a:custGeom>
              <a:avLst/>
              <a:gdLst/>
              <a:ahLst/>
              <a:cxnLst/>
              <a:rect l="l" t="t" r="r" b="b"/>
              <a:pathLst>
                <a:path w="2571115" h="4411980">
                  <a:moveTo>
                    <a:pt x="0" y="428498"/>
                  </a:moveTo>
                  <a:lnTo>
                    <a:pt x="2514" y="381817"/>
                  </a:lnTo>
                  <a:lnTo>
                    <a:pt x="9883" y="336590"/>
                  </a:lnTo>
                  <a:lnTo>
                    <a:pt x="21845" y="293079"/>
                  </a:lnTo>
                  <a:lnTo>
                    <a:pt x="38139" y="251545"/>
                  </a:lnTo>
                  <a:lnTo>
                    <a:pt x="58503" y="212249"/>
                  </a:lnTo>
                  <a:lnTo>
                    <a:pt x="82676" y="175455"/>
                  </a:lnTo>
                  <a:lnTo>
                    <a:pt x="110397" y="141422"/>
                  </a:lnTo>
                  <a:lnTo>
                    <a:pt x="141404" y="110413"/>
                  </a:lnTo>
                  <a:lnTo>
                    <a:pt x="175435" y="82690"/>
                  </a:lnTo>
                  <a:lnTo>
                    <a:pt x="212231" y="58514"/>
                  </a:lnTo>
                  <a:lnTo>
                    <a:pt x="251528" y="38146"/>
                  </a:lnTo>
                  <a:lnTo>
                    <a:pt x="293066" y="21850"/>
                  </a:lnTo>
                  <a:lnTo>
                    <a:pt x="336583" y="9885"/>
                  </a:lnTo>
                  <a:lnTo>
                    <a:pt x="381818" y="2515"/>
                  </a:lnTo>
                  <a:lnTo>
                    <a:pt x="428510" y="0"/>
                  </a:lnTo>
                  <a:lnTo>
                    <a:pt x="2142490" y="0"/>
                  </a:lnTo>
                  <a:lnTo>
                    <a:pt x="2189170" y="2515"/>
                  </a:lnTo>
                  <a:lnTo>
                    <a:pt x="2234397" y="9885"/>
                  </a:lnTo>
                  <a:lnTo>
                    <a:pt x="2277908" y="21850"/>
                  </a:lnTo>
                  <a:lnTo>
                    <a:pt x="2319442" y="38146"/>
                  </a:lnTo>
                  <a:lnTo>
                    <a:pt x="2358738" y="58514"/>
                  </a:lnTo>
                  <a:lnTo>
                    <a:pt x="2395532" y="82690"/>
                  </a:lnTo>
                  <a:lnTo>
                    <a:pt x="2429565" y="110413"/>
                  </a:lnTo>
                  <a:lnTo>
                    <a:pt x="2460574" y="141422"/>
                  </a:lnTo>
                  <a:lnTo>
                    <a:pt x="2488297" y="175455"/>
                  </a:lnTo>
                  <a:lnTo>
                    <a:pt x="2512473" y="212249"/>
                  </a:lnTo>
                  <a:lnTo>
                    <a:pt x="2532841" y="251545"/>
                  </a:lnTo>
                  <a:lnTo>
                    <a:pt x="2549137" y="293079"/>
                  </a:lnTo>
                  <a:lnTo>
                    <a:pt x="2561102" y="336590"/>
                  </a:lnTo>
                  <a:lnTo>
                    <a:pt x="2568472" y="381817"/>
                  </a:lnTo>
                  <a:lnTo>
                    <a:pt x="2570988" y="428498"/>
                  </a:lnTo>
                  <a:lnTo>
                    <a:pt x="2570988" y="3983469"/>
                  </a:lnTo>
                  <a:lnTo>
                    <a:pt x="2568472" y="4030161"/>
                  </a:lnTo>
                  <a:lnTo>
                    <a:pt x="2561102" y="4075396"/>
                  </a:lnTo>
                  <a:lnTo>
                    <a:pt x="2549137" y="4118913"/>
                  </a:lnTo>
                  <a:lnTo>
                    <a:pt x="2532841" y="4160451"/>
                  </a:lnTo>
                  <a:lnTo>
                    <a:pt x="2512473" y="4199748"/>
                  </a:lnTo>
                  <a:lnTo>
                    <a:pt x="2488297" y="4236543"/>
                  </a:lnTo>
                  <a:lnTo>
                    <a:pt x="2460574" y="4270575"/>
                  </a:lnTo>
                  <a:lnTo>
                    <a:pt x="2429565" y="4301582"/>
                  </a:lnTo>
                  <a:lnTo>
                    <a:pt x="2395532" y="4329302"/>
                  </a:lnTo>
                  <a:lnTo>
                    <a:pt x="2358738" y="4353475"/>
                  </a:lnTo>
                  <a:lnTo>
                    <a:pt x="2319442" y="4373839"/>
                  </a:lnTo>
                  <a:lnTo>
                    <a:pt x="2277908" y="4390133"/>
                  </a:lnTo>
                  <a:lnTo>
                    <a:pt x="2234397" y="4402095"/>
                  </a:lnTo>
                  <a:lnTo>
                    <a:pt x="2189170" y="4409464"/>
                  </a:lnTo>
                  <a:lnTo>
                    <a:pt x="2142490" y="4411978"/>
                  </a:lnTo>
                  <a:lnTo>
                    <a:pt x="428510" y="4411978"/>
                  </a:lnTo>
                  <a:lnTo>
                    <a:pt x="381818" y="4409464"/>
                  </a:lnTo>
                  <a:lnTo>
                    <a:pt x="336583" y="4402095"/>
                  </a:lnTo>
                  <a:lnTo>
                    <a:pt x="293066" y="4390133"/>
                  </a:lnTo>
                  <a:lnTo>
                    <a:pt x="251528" y="4373839"/>
                  </a:lnTo>
                  <a:lnTo>
                    <a:pt x="212231" y="4353475"/>
                  </a:lnTo>
                  <a:lnTo>
                    <a:pt x="175435" y="4329302"/>
                  </a:lnTo>
                  <a:lnTo>
                    <a:pt x="141404" y="4301582"/>
                  </a:lnTo>
                  <a:lnTo>
                    <a:pt x="110397" y="4270575"/>
                  </a:lnTo>
                  <a:lnTo>
                    <a:pt x="82676" y="4236543"/>
                  </a:lnTo>
                  <a:lnTo>
                    <a:pt x="58503" y="4199748"/>
                  </a:lnTo>
                  <a:lnTo>
                    <a:pt x="38139" y="4160451"/>
                  </a:lnTo>
                  <a:lnTo>
                    <a:pt x="21845" y="4118913"/>
                  </a:lnTo>
                  <a:lnTo>
                    <a:pt x="9883" y="4075396"/>
                  </a:lnTo>
                  <a:lnTo>
                    <a:pt x="2514" y="4030161"/>
                  </a:lnTo>
                  <a:lnTo>
                    <a:pt x="0" y="3983469"/>
                  </a:lnTo>
                  <a:lnTo>
                    <a:pt x="0" y="428498"/>
                  </a:lnTo>
                  <a:close/>
                </a:path>
              </a:pathLst>
            </a:custGeom>
            <a:ln w="12192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pPr defTabSz="457200"/>
              <a:endParaRPr sz="1463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object 12">
              <a:extLst>
                <a:ext uri="{FF2B5EF4-FFF2-40B4-BE49-F238E27FC236}">
                  <a16:creationId xmlns:a16="http://schemas.microsoft.com/office/drawing/2014/main" id="{9BC5AD59-0B14-6140-8347-2D9616042378}"/>
                </a:ext>
              </a:extLst>
            </p:cNvPr>
            <p:cNvSpPr txBox="1"/>
            <p:nvPr/>
          </p:nvSpPr>
          <p:spPr>
            <a:xfrm>
              <a:off x="591223" y="2615532"/>
              <a:ext cx="1183045" cy="310502"/>
            </a:xfrm>
            <a:prstGeom prst="rect">
              <a:avLst/>
            </a:prstGeom>
          </p:spPr>
          <p:txBody>
            <a:bodyPr vert="horz" wrap="square" lIns="0" tIns="10319" rIns="0" bIns="0" rtlCol="0">
              <a:spAutoFit/>
            </a:bodyPr>
            <a:lstStyle/>
            <a:p>
              <a:pPr marL="10319" defTabSz="457200">
                <a:spcBef>
                  <a:spcPts val="81"/>
                </a:spcBef>
              </a:pPr>
              <a:r>
                <a:rPr sz="1950" b="1" spc="-98" dirty="0">
                  <a:solidFill>
                    <a:srgbClr val="FFFFFF"/>
                  </a:solidFill>
                  <a:latin typeface="Trebuchet MS"/>
                  <a:cs typeface="Trebuchet MS"/>
                </a:rPr>
                <a:t>Début</a:t>
              </a:r>
              <a:r>
                <a:rPr sz="1950" b="1" spc="-199" dirty="0">
                  <a:solidFill>
                    <a:srgbClr val="FFFFFF"/>
                  </a:solidFill>
                  <a:latin typeface="Trebuchet MS"/>
                  <a:cs typeface="Trebuchet MS"/>
                </a:rPr>
                <a:t> </a:t>
              </a:r>
              <a:r>
                <a:rPr sz="1950" b="1" spc="-20" dirty="0">
                  <a:solidFill>
                    <a:srgbClr val="FFFFFF"/>
                  </a:solidFill>
                  <a:latin typeface="Trebuchet MS"/>
                  <a:cs typeface="Trebuchet MS"/>
                </a:rPr>
                <a:t>CM2</a:t>
              </a:r>
              <a:endParaRPr sz="1950" dirty="0">
                <a:solidFill>
                  <a:prstClr val="black"/>
                </a:solidFill>
                <a:latin typeface="Trebuchet MS"/>
                <a:cs typeface="Trebuchet MS"/>
              </a:endParaRPr>
            </a:p>
          </p:txBody>
        </p:sp>
        <p:sp>
          <p:nvSpPr>
            <p:cNvPr id="40" name="object 13">
              <a:extLst>
                <a:ext uri="{FF2B5EF4-FFF2-40B4-BE49-F238E27FC236}">
                  <a16:creationId xmlns:a16="http://schemas.microsoft.com/office/drawing/2014/main" id="{BF46BB7E-EB1C-D341-92A3-81B8EFB6AA96}"/>
                </a:ext>
              </a:extLst>
            </p:cNvPr>
            <p:cNvSpPr txBox="1"/>
            <p:nvPr/>
          </p:nvSpPr>
          <p:spPr>
            <a:xfrm>
              <a:off x="328715" y="4700022"/>
              <a:ext cx="1706205" cy="1361174"/>
            </a:xfrm>
            <a:prstGeom prst="rect">
              <a:avLst/>
            </a:prstGeom>
          </p:spPr>
          <p:txBody>
            <a:bodyPr vert="horz" wrap="square" lIns="0" tIns="10319" rIns="0" bIns="0" rtlCol="0">
              <a:spAutoFit/>
            </a:bodyPr>
            <a:lstStyle/>
            <a:p>
              <a:pPr marL="10319" defTabSz="457200">
                <a:spcBef>
                  <a:spcPts val="81"/>
                </a:spcBef>
              </a:pPr>
              <a:r>
                <a:rPr sz="1463" spc="-61" dirty="0">
                  <a:solidFill>
                    <a:srgbClr val="FFFFFF"/>
                  </a:solidFill>
                  <a:latin typeface="Arial"/>
                  <a:cs typeface="Arial"/>
                </a:rPr>
                <a:t>Quelle est </a:t>
              </a:r>
              <a:r>
                <a:rPr sz="1463" spc="-57" dirty="0">
                  <a:solidFill>
                    <a:srgbClr val="FFFFFF"/>
                  </a:solidFill>
                  <a:latin typeface="Arial"/>
                  <a:cs typeface="Arial"/>
                </a:rPr>
                <a:t>la </a:t>
              </a:r>
              <a:r>
                <a:rPr sz="1463" spc="-114" dirty="0">
                  <a:solidFill>
                    <a:srgbClr val="FFFFFF"/>
                  </a:solidFill>
                  <a:latin typeface="Arial"/>
                  <a:cs typeface="Arial"/>
                </a:rPr>
                <a:t>masse</a:t>
              </a:r>
              <a:r>
                <a:rPr sz="1463" spc="-163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463" spc="-69" dirty="0">
                  <a:solidFill>
                    <a:srgbClr val="FFFFFF"/>
                  </a:solidFill>
                  <a:latin typeface="Arial"/>
                  <a:cs typeface="Arial"/>
                </a:rPr>
                <a:t>de</a:t>
              </a:r>
              <a:endParaRPr sz="1463" dirty="0">
                <a:solidFill>
                  <a:prstClr val="black"/>
                </a:solidFill>
                <a:latin typeface="Arial"/>
                <a:cs typeface="Arial"/>
              </a:endParaRPr>
            </a:p>
            <a:p>
              <a:pPr marL="314722" marR="306467" indent="167164" defTabSz="457200">
                <a:spcBef>
                  <a:spcPts val="4"/>
                </a:spcBef>
              </a:pPr>
              <a:r>
                <a:rPr sz="1463" i="1" spc="-28" dirty="0">
                  <a:solidFill>
                    <a:srgbClr val="FFFFFF"/>
                  </a:solidFill>
                  <a:latin typeface="Trebuchet MS"/>
                  <a:cs typeface="Trebuchet MS"/>
                </a:rPr>
                <a:t>21 </a:t>
              </a:r>
              <a:r>
                <a:rPr sz="1463" i="1" spc="-98" dirty="0">
                  <a:solidFill>
                    <a:srgbClr val="FFFFFF"/>
                  </a:solidFill>
                  <a:latin typeface="Trebuchet MS"/>
                  <a:cs typeface="Trebuchet MS"/>
                </a:rPr>
                <a:t>billes </a:t>
              </a:r>
              <a:r>
                <a:rPr sz="1463" i="1" spc="138" dirty="0">
                  <a:solidFill>
                    <a:srgbClr val="FFFFFF"/>
                  </a:solidFill>
                  <a:latin typeface="Trebuchet MS"/>
                  <a:cs typeface="Trebuchet MS"/>
                </a:rPr>
                <a:t>?  </a:t>
              </a:r>
              <a:r>
                <a:rPr sz="1463" i="1" spc="-77" dirty="0">
                  <a:solidFill>
                    <a:srgbClr val="FFFFFF"/>
                  </a:solidFill>
                  <a:latin typeface="Trebuchet MS"/>
                  <a:cs typeface="Trebuchet MS"/>
                </a:rPr>
                <a:t>de </a:t>
              </a:r>
              <a:r>
                <a:rPr sz="1463" i="1" spc="-28" dirty="0">
                  <a:solidFill>
                    <a:srgbClr val="FFFFFF"/>
                  </a:solidFill>
                  <a:latin typeface="Trebuchet MS"/>
                  <a:cs typeface="Trebuchet MS"/>
                </a:rPr>
                <a:t>28 </a:t>
              </a:r>
              <a:r>
                <a:rPr sz="1463" i="1" spc="-98" dirty="0">
                  <a:solidFill>
                    <a:srgbClr val="FFFFFF"/>
                  </a:solidFill>
                  <a:latin typeface="Trebuchet MS"/>
                  <a:cs typeface="Trebuchet MS"/>
                </a:rPr>
                <a:t>billes </a:t>
              </a:r>
              <a:r>
                <a:rPr sz="1463" i="1" spc="138" dirty="0">
                  <a:solidFill>
                    <a:srgbClr val="FFFFFF"/>
                  </a:solidFill>
                  <a:latin typeface="Trebuchet MS"/>
                  <a:cs typeface="Trebuchet MS"/>
                </a:rPr>
                <a:t>?  </a:t>
              </a:r>
              <a:r>
                <a:rPr sz="1463" spc="-69" dirty="0">
                  <a:solidFill>
                    <a:srgbClr val="FFFFFF"/>
                  </a:solidFill>
                  <a:latin typeface="Arial"/>
                  <a:cs typeface="Arial"/>
                </a:rPr>
                <a:t>de </a:t>
              </a:r>
              <a:r>
                <a:rPr sz="1463" spc="-73" dirty="0">
                  <a:solidFill>
                    <a:srgbClr val="FFFFFF"/>
                  </a:solidFill>
                  <a:latin typeface="Arial"/>
                  <a:cs typeface="Arial"/>
                </a:rPr>
                <a:t>500 </a:t>
              </a:r>
              <a:r>
                <a:rPr sz="1463" spc="-49" dirty="0">
                  <a:solidFill>
                    <a:srgbClr val="FFFFFF"/>
                  </a:solidFill>
                  <a:latin typeface="Arial"/>
                  <a:cs typeface="Arial"/>
                </a:rPr>
                <a:t>billes</a:t>
              </a:r>
              <a:r>
                <a:rPr sz="1463" spc="-106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463" spc="-138" dirty="0">
                  <a:solidFill>
                    <a:srgbClr val="FFFFFF"/>
                  </a:solidFill>
                  <a:latin typeface="Arial"/>
                  <a:cs typeface="Arial"/>
                </a:rPr>
                <a:t>?  </a:t>
              </a:r>
              <a:r>
                <a:rPr sz="1463" spc="-69" dirty="0">
                  <a:solidFill>
                    <a:srgbClr val="FFFFFF"/>
                  </a:solidFill>
                  <a:latin typeface="Arial"/>
                  <a:cs typeface="Arial"/>
                </a:rPr>
                <a:t>de </a:t>
              </a:r>
              <a:r>
                <a:rPr sz="1463" spc="-73" dirty="0">
                  <a:solidFill>
                    <a:srgbClr val="FFFFFF"/>
                  </a:solidFill>
                  <a:latin typeface="Arial"/>
                  <a:cs typeface="Arial"/>
                </a:rPr>
                <a:t>250 </a:t>
              </a:r>
              <a:r>
                <a:rPr sz="1463" spc="-49" dirty="0">
                  <a:solidFill>
                    <a:srgbClr val="FFFFFF"/>
                  </a:solidFill>
                  <a:latin typeface="Arial"/>
                  <a:cs typeface="Arial"/>
                </a:rPr>
                <a:t>billes</a:t>
              </a:r>
              <a:r>
                <a:rPr sz="1463" spc="-110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463" spc="-138" dirty="0">
                  <a:solidFill>
                    <a:srgbClr val="FFFFFF"/>
                  </a:solidFill>
                  <a:latin typeface="Arial"/>
                  <a:cs typeface="Arial"/>
                </a:rPr>
                <a:t>?  </a:t>
              </a:r>
              <a:r>
                <a:rPr sz="1463" i="1" spc="-77" dirty="0">
                  <a:solidFill>
                    <a:srgbClr val="FFFFFF"/>
                  </a:solidFill>
                  <a:latin typeface="Trebuchet MS"/>
                  <a:cs typeface="Trebuchet MS"/>
                </a:rPr>
                <a:t>de </a:t>
              </a:r>
              <a:r>
                <a:rPr sz="1463" i="1" spc="-28" dirty="0">
                  <a:solidFill>
                    <a:srgbClr val="FFFFFF"/>
                  </a:solidFill>
                  <a:latin typeface="Trebuchet MS"/>
                  <a:cs typeface="Trebuchet MS"/>
                </a:rPr>
                <a:t>125 </a:t>
              </a:r>
              <a:r>
                <a:rPr sz="1463" i="1" spc="-98" dirty="0">
                  <a:solidFill>
                    <a:srgbClr val="FFFFFF"/>
                  </a:solidFill>
                  <a:latin typeface="Trebuchet MS"/>
                  <a:cs typeface="Trebuchet MS"/>
                </a:rPr>
                <a:t>billes</a:t>
              </a:r>
              <a:r>
                <a:rPr sz="1463" i="1" spc="-256" dirty="0">
                  <a:solidFill>
                    <a:srgbClr val="FFFFFF"/>
                  </a:solidFill>
                  <a:latin typeface="Trebuchet MS"/>
                  <a:cs typeface="Trebuchet MS"/>
                </a:rPr>
                <a:t> </a:t>
              </a:r>
              <a:r>
                <a:rPr sz="1463" i="1" spc="138" dirty="0">
                  <a:solidFill>
                    <a:srgbClr val="FFFFFF"/>
                  </a:solidFill>
                  <a:latin typeface="Trebuchet MS"/>
                  <a:cs typeface="Trebuchet MS"/>
                </a:rPr>
                <a:t>?</a:t>
              </a:r>
              <a:endParaRPr sz="1463" dirty="0">
                <a:solidFill>
                  <a:prstClr val="black"/>
                </a:solidFill>
                <a:latin typeface="Trebuchet MS"/>
                <a:cs typeface="Trebuchet MS"/>
              </a:endParaRPr>
            </a:p>
          </p:txBody>
        </p:sp>
        <p:sp>
          <p:nvSpPr>
            <p:cNvPr id="41" name="object 22">
              <a:extLst>
                <a:ext uri="{FF2B5EF4-FFF2-40B4-BE49-F238E27FC236}">
                  <a16:creationId xmlns:a16="http://schemas.microsoft.com/office/drawing/2014/main" id="{A8036751-4037-754B-923A-415416DF8733}"/>
                </a:ext>
              </a:extLst>
            </p:cNvPr>
            <p:cNvSpPr txBox="1"/>
            <p:nvPr/>
          </p:nvSpPr>
          <p:spPr>
            <a:xfrm>
              <a:off x="307383" y="3224108"/>
              <a:ext cx="1790819" cy="1361174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10319" rIns="0" bIns="0" rtlCol="0">
              <a:spAutoFit/>
            </a:bodyPr>
            <a:lstStyle/>
            <a:p>
              <a:pPr marL="9803" marR="4128" indent="3096" algn="ctr" defTabSz="457200">
                <a:spcBef>
                  <a:spcPts val="81"/>
                </a:spcBef>
              </a:pPr>
              <a:r>
                <a:rPr sz="1463" b="1" spc="-102" dirty="0">
                  <a:solidFill>
                    <a:srgbClr val="5B9BD4"/>
                  </a:solidFill>
                  <a:latin typeface="Trebuchet MS"/>
                  <a:cs typeface="Trebuchet MS"/>
                </a:rPr>
                <a:t>Linéarité </a:t>
              </a:r>
              <a:r>
                <a:rPr sz="1463" b="1" spc="-77" dirty="0">
                  <a:solidFill>
                    <a:srgbClr val="5B9BD4"/>
                  </a:solidFill>
                  <a:latin typeface="Trebuchet MS"/>
                  <a:cs typeface="Trebuchet MS"/>
                </a:rPr>
                <a:t>additive  </a:t>
              </a:r>
              <a:r>
                <a:rPr sz="1463" b="1" spc="-102" dirty="0">
                  <a:solidFill>
                    <a:srgbClr val="5B9BD4"/>
                  </a:solidFill>
                  <a:latin typeface="Trebuchet MS"/>
                  <a:cs typeface="Trebuchet MS"/>
                </a:rPr>
                <a:t>Linéarité </a:t>
              </a:r>
              <a:r>
                <a:rPr sz="1463" b="1" spc="-85" dirty="0">
                  <a:solidFill>
                    <a:srgbClr val="5B9BD4"/>
                  </a:solidFill>
                  <a:latin typeface="Trebuchet MS"/>
                  <a:cs typeface="Trebuchet MS"/>
                </a:rPr>
                <a:t>soustractive  </a:t>
              </a:r>
              <a:r>
                <a:rPr sz="1463" b="1" spc="-102" dirty="0">
                  <a:solidFill>
                    <a:srgbClr val="5B9BD4"/>
                  </a:solidFill>
                  <a:latin typeface="Trebuchet MS"/>
                  <a:cs typeface="Trebuchet MS"/>
                </a:rPr>
                <a:t>Linéarité</a:t>
              </a:r>
              <a:r>
                <a:rPr sz="1463" b="1" spc="-166" dirty="0">
                  <a:solidFill>
                    <a:srgbClr val="5B9BD4"/>
                  </a:solidFill>
                  <a:latin typeface="Trebuchet MS"/>
                  <a:cs typeface="Trebuchet MS"/>
                </a:rPr>
                <a:t> </a:t>
              </a:r>
              <a:r>
                <a:rPr sz="1463" b="1" spc="-85" dirty="0">
                  <a:solidFill>
                    <a:srgbClr val="5B9BD4"/>
                  </a:solidFill>
                  <a:latin typeface="Trebuchet MS"/>
                  <a:cs typeface="Trebuchet MS"/>
                </a:rPr>
                <a:t>multiplicative  </a:t>
              </a:r>
              <a:r>
                <a:rPr sz="1463" b="1" spc="-98" dirty="0">
                  <a:solidFill>
                    <a:srgbClr val="5B9BD4"/>
                  </a:solidFill>
                  <a:latin typeface="Trebuchet MS"/>
                  <a:cs typeface="Trebuchet MS"/>
                </a:rPr>
                <a:t>Linéarité</a:t>
              </a:r>
              <a:r>
                <a:rPr sz="1463" b="1" spc="-146" dirty="0">
                  <a:solidFill>
                    <a:srgbClr val="5B9BD4"/>
                  </a:solidFill>
                  <a:latin typeface="Trebuchet MS"/>
                  <a:cs typeface="Trebuchet MS"/>
                </a:rPr>
                <a:t> </a:t>
              </a:r>
              <a:r>
                <a:rPr sz="1463" b="1" spc="-98" dirty="0">
                  <a:solidFill>
                    <a:srgbClr val="5B9BD4"/>
                  </a:solidFill>
                  <a:latin typeface="Trebuchet MS"/>
                  <a:cs typeface="Trebuchet MS"/>
                </a:rPr>
                <a:t>mixte</a:t>
              </a:r>
              <a:endParaRPr sz="1463" dirty="0">
                <a:solidFill>
                  <a:prstClr val="black"/>
                </a:solidFill>
                <a:latin typeface="Trebuchet MS"/>
                <a:cs typeface="Trebuchet MS"/>
              </a:endParaRPr>
            </a:p>
            <a:p>
              <a:pPr marL="120213" marR="114022" indent="696000" defTabSz="457200"/>
              <a:r>
                <a:rPr sz="1463" b="1" spc="-98" dirty="0">
                  <a:solidFill>
                    <a:srgbClr val="5B9BD4"/>
                  </a:solidFill>
                  <a:latin typeface="Trebuchet MS"/>
                  <a:cs typeface="Trebuchet MS"/>
                </a:rPr>
                <a:t>et  </a:t>
              </a:r>
              <a:r>
                <a:rPr sz="1463" b="1" spc="-102" dirty="0" err="1">
                  <a:solidFill>
                    <a:srgbClr val="5B9BD4"/>
                  </a:solidFill>
                  <a:latin typeface="Trebuchet MS"/>
                  <a:cs typeface="Trebuchet MS"/>
                </a:rPr>
                <a:t>Linéarité</a:t>
              </a:r>
              <a:r>
                <a:rPr sz="1463" b="1" spc="-102" dirty="0">
                  <a:solidFill>
                    <a:srgbClr val="5B9BD4"/>
                  </a:solidFill>
                  <a:latin typeface="Trebuchet MS"/>
                  <a:cs typeface="Trebuchet MS"/>
                </a:rPr>
                <a:t> </a:t>
              </a:r>
              <a:r>
                <a:rPr sz="1463" b="1" spc="-85" dirty="0">
                  <a:solidFill>
                    <a:srgbClr val="5B9BD4"/>
                  </a:solidFill>
                  <a:latin typeface="Trebuchet MS"/>
                  <a:cs typeface="Trebuchet MS"/>
                </a:rPr>
                <a:t>de</a:t>
              </a:r>
              <a:r>
                <a:rPr sz="1463" b="1" spc="-199" dirty="0">
                  <a:solidFill>
                    <a:srgbClr val="5B9BD4"/>
                  </a:solidFill>
                  <a:latin typeface="Trebuchet MS"/>
                  <a:cs typeface="Trebuchet MS"/>
                </a:rPr>
                <a:t> </a:t>
              </a:r>
              <a:r>
                <a:rPr sz="1463" b="1" spc="-69" dirty="0">
                  <a:solidFill>
                    <a:srgbClr val="5B9BD4"/>
                  </a:solidFill>
                  <a:latin typeface="Trebuchet MS"/>
                  <a:cs typeface="Trebuchet MS"/>
                </a:rPr>
                <a:t>division</a:t>
              </a:r>
              <a:endParaRPr sz="1463" dirty="0">
                <a:solidFill>
                  <a:prstClr val="black"/>
                </a:solidFill>
                <a:latin typeface="Trebuchet MS"/>
                <a:cs typeface="Trebuchet MS"/>
              </a:endParaRPr>
            </a:p>
          </p:txBody>
        </p:sp>
      </p:grpSp>
      <p:sp>
        <p:nvSpPr>
          <p:cNvPr id="48" name="object 31">
            <a:extLst>
              <a:ext uri="{FF2B5EF4-FFF2-40B4-BE49-F238E27FC236}">
                <a16:creationId xmlns:a16="http://schemas.microsoft.com/office/drawing/2014/main" id="{A378FB58-38DC-5A4D-A0C6-1D687FBEA0DE}"/>
              </a:ext>
            </a:extLst>
          </p:cNvPr>
          <p:cNvSpPr/>
          <p:nvPr/>
        </p:nvSpPr>
        <p:spPr>
          <a:xfrm>
            <a:off x="6047202" y="3058868"/>
            <a:ext cx="2087999" cy="749140"/>
          </a:xfrm>
          <a:custGeom>
            <a:avLst/>
            <a:gdLst/>
            <a:ahLst/>
            <a:cxnLst/>
            <a:rect l="l" t="t" r="r" b="b"/>
            <a:pathLst>
              <a:path w="2569845" h="922020">
                <a:moveTo>
                  <a:pt x="0" y="922019"/>
                </a:moveTo>
                <a:lnTo>
                  <a:pt x="2569463" y="922019"/>
                </a:lnTo>
                <a:lnTo>
                  <a:pt x="2569463" y="0"/>
                </a:lnTo>
                <a:lnTo>
                  <a:pt x="0" y="0"/>
                </a:lnTo>
                <a:lnTo>
                  <a:pt x="0" y="922019"/>
                </a:lnTo>
                <a:close/>
              </a:path>
            </a:pathLst>
          </a:custGeom>
          <a:ln w="9143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pPr defTabSz="457200"/>
            <a:endParaRPr sz="1463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0" name="Image 49">
            <a:extLst>
              <a:ext uri="{FF2B5EF4-FFF2-40B4-BE49-F238E27FC236}">
                <a16:creationId xmlns:a16="http://schemas.microsoft.com/office/drawing/2014/main" id="{A9FCC2EB-907A-1240-B5AD-2F20652A9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3292" y="865195"/>
            <a:ext cx="759818" cy="720176"/>
          </a:xfrm>
          <a:prstGeom prst="rect">
            <a:avLst/>
          </a:prstGeom>
        </p:spPr>
      </p:pic>
      <p:sp>
        <p:nvSpPr>
          <p:cNvPr id="52" name="object 4">
            <a:extLst>
              <a:ext uri="{FF2B5EF4-FFF2-40B4-BE49-F238E27FC236}">
                <a16:creationId xmlns:a16="http://schemas.microsoft.com/office/drawing/2014/main" id="{58BF4A3C-3BA9-F747-9B6A-F2AD82742A23}"/>
              </a:ext>
            </a:extLst>
          </p:cNvPr>
          <p:cNvSpPr/>
          <p:nvPr/>
        </p:nvSpPr>
        <p:spPr>
          <a:xfrm>
            <a:off x="1227725" y="1636113"/>
            <a:ext cx="9726454" cy="697547"/>
          </a:xfrm>
          <a:custGeom>
            <a:avLst/>
            <a:gdLst/>
            <a:ahLst/>
            <a:cxnLst/>
            <a:rect l="l" t="t" r="r" b="b"/>
            <a:pathLst>
              <a:path w="11971020" h="858519">
                <a:moveTo>
                  <a:pt x="11542014" y="0"/>
                </a:moveTo>
                <a:lnTo>
                  <a:pt x="11542014" y="214503"/>
                </a:lnTo>
                <a:lnTo>
                  <a:pt x="0" y="214503"/>
                </a:lnTo>
                <a:lnTo>
                  <a:pt x="0" y="643509"/>
                </a:lnTo>
                <a:lnTo>
                  <a:pt x="11542014" y="643509"/>
                </a:lnTo>
                <a:lnTo>
                  <a:pt x="11542014" y="858012"/>
                </a:lnTo>
                <a:lnTo>
                  <a:pt x="11971020" y="429006"/>
                </a:lnTo>
                <a:lnTo>
                  <a:pt x="11542014" y="0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pPr defTabSz="457200"/>
            <a:endParaRPr sz="146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584E6B43-3F4A-D041-8E26-9B3EA2258C61}"/>
              </a:ext>
            </a:extLst>
          </p:cNvPr>
          <p:cNvSpPr txBox="1"/>
          <p:nvPr/>
        </p:nvSpPr>
        <p:spPr>
          <a:xfrm>
            <a:off x="3203624" y="861001"/>
            <a:ext cx="6068513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fr-FR" sz="2000" dirty="0">
                <a:solidFill>
                  <a:prstClr val="black"/>
                </a:solidFill>
                <a:latin typeface="Calibri"/>
              </a:rPr>
              <a:t>On dispose d’un sac de billes identiques. </a:t>
            </a:r>
          </a:p>
          <a:p>
            <a:pPr defTabSz="457200"/>
            <a:r>
              <a:rPr lang="fr-FR" sz="2000" dirty="0">
                <a:solidFill>
                  <a:prstClr val="black"/>
                </a:solidFill>
                <a:latin typeface="Calibri"/>
              </a:rPr>
              <a:t>On connait la masse de 3 billes (51g) et de 5 billes (85g)</a:t>
            </a:r>
          </a:p>
        </p:txBody>
      </p:sp>
      <p:sp>
        <p:nvSpPr>
          <p:cNvPr id="49" name="object 21">
            <a:extLst>
              <a:ext uri="{FF2B5EF4-FFF2-40B4-BE49-F238E27FC236}">
                <a16:creationId xmlns:a16="http://schemas.microsoft.com/office/drawing/2014/main" id="{E388C736-F47D-7F44-8550-0B074943F004}"/>
              </a:ext>
            </a:extLst>
          </p:cNvPr>
          <p:cNvSpPr/>
          <p:nvPr/>
        </p:nvSpPr>
        <p:spPr>
          <a:xfrm>
            <a:off x="1427635" y="3006407"/>
            <a:ext cx="2089031" cy="1425535"/>
          </a:xfrm>
          <a:custGeom>
            <a:avLst/>
            <a:gdLst/>
            <a:ahLst/>
            <a:cxnLst/>
            <a:rect l="l" t="t" r="r" b="b"/>
            <a:pathLst>
              <a:path w="2571115" h="1754504">
                <a:moveTo>
                  <a:pt x="0" y="1754123"/>
                </a:moveTo>
                <a:lnTo>
                  <a:pt x="2570988" y="1754123"/>
                </a:lnTo>
                <a:lnTo>
                  <a:pt x="2570988" y="0"/>
                </a:lnTo>
                <a:lnTo>
                  <a:pt x="0" y="0"/>
                </a:lnTo>
                <a:lnTo>
                  <a:pt x="0" y="1754123"/>
                </a:lnTo>
                <a:close/>
              </a:path>
            </a:pathLst>
          </a:custGeom>
          <a:ln w="9144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pPr defTabSz="457200"/>
            <a:endParaRPr sz="146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87F2060D-36CE-7E45-948A-A3EAB1762808}"/>
              </a:ext>
            </a:extLst>
          </p:cNvPr>
          <p:cNvSpPr txBox="1"/>
          <p:nvPr/>
        </p:nvSpPr>
        <p:spPr>
          <a:xfrm>
            <a:off x="1227726" y="1801039"/>
            <a:ext cx="125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dirty="0">
                <a:solidFill>
                  <a:prstClr val="black"/>
                </a:solidFill>
                <a:latin typeface="Calibri"/>
              </a:rPr>
              <a:t>Début CM2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343CE9D4-6443-014D-84A6-F2E7F81C2113}"/>
              </a:ext>
            </a:extLst>
          </p:cNvPr>
          <p:cNvSpPr txBox="1"/>
          <p:nvPr/>
        </p:nvSpPr>
        <p:spPr>
          <a:xfrm>
            <a:off x="6556255" y="1797862"/>
            <a:ext cx="95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dirty="0">
                <a:solidFill>
                  <a:prstClr val="black"/>
                </a:solidFill>
                <a:latin typeface="Calibri"/>
              </a:rPr>
              <a:t>Fin CM2</a:t>
            </a:r>
          </a:p>
        </p:txBody>
      </p:sp>
      <p:pic>
        <p:nvPicPr>
          <p:cNvPr id="57" name="Image 56">
            <a:extLst>
              <a:ext uri="{FF2B5EF4-FFF2-40B4-BE49-F238E27FC236}">
                <a16:creationId xmlns:a16="http://schemas.microsoft.com/office/drawing/2014/main" id="{91EF78E0-2B64-2E4B-855A-27D7F007A3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5258" b="1905"/>
          <a:stretch/>
        </p:blipFill>
        <p:spPr>
          <a:xfrm>
            <a:off x="3668175" y="2253860"/>
            <a:ext cx="537519" cy="799644"/>
          </a:xfrm>
          <a:prstGeom prst="rect">
            <a:avLst/>
          </a:prstGeom>
        </p:spPr>
      </p:pic>
      <p:sp>
        <p:nvSpPr>
          <p:cNvPr id="58" name="ZoneTexte 57">
            <a:extLst>
              <a:ext uri="{FF2B5EF4-FFF2-40B4-BE49-F238E27FC236}">
                <a16:creationId xmlns:a16="http://schemas.microsoft.com/office/drawing/2014/main" id="{C6221B2C-F3F7-194C-8254-D1D786738E0F}"/>
              </a:ext>
            </a:extLst>
          </p:cNvPr>
          <p:cNvSpPr txBox="1"/>
          <p:nvPr/>
        </p:nvSpPr>
        <p:spPr>
          <a:xfrm>
            <a:off x="3589943" y="3053587"/>
            <a:ext cx="2231262" cy="73866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fr-FR" sz="1400" dirty="0">
                <a:solidFill>
                  <a:prstClr val="black"/>
                </a:solidFill>
                <a:latin typeface="Calibri"/>
              </a:rPr>
              <a:t>« Si 5 billes pèsent 85g, alors 500 billes pèsent </a:t>
            </a:r>
            <a:r>
              <a:rPr lang="fr-FR" sz="1400" i="1" dirty="0">
                <a:solidFill>
                  <a:prstClr val="black"/>
                </a:solidFill>
                <a:latin typeface="Calibri"/>
              </a:rPr>
              <a:t>100 fois plus</a:t>
            </a:r>
            <a:r>
              <a:rPr lang="fr-FR" sz="1400" dirty="0">
                <a:solidFill>
                  <a:prstClr val="black"/>
                </a:solidFill>
                <a:latin typeface="Calibri"/>
              </a:rPr>
              <a:t> »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9748692B-9914-A745-B51D-CA764044D3CD}"/>
              </a:ext>
            </a:extLst>
          </p:cNvPr>
          <p:cNvSpPr txBox="1"/>
          <p:nvPr/>
        </p:nvSpPr>
        <p:spPr>
          <a:xfrm>
            <a:off x="3598085" y="4123921"/>
            <a:ext cx="2231262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fr-FR" sz="1400" dirty="0">
                <a:solidFill>
                  <a:prstClr val="black"/>
                </a:solidFill>
                <a:latin typeface="Calibri"/>
              </a:rPr>
              <a:t>« Si 500 billes pèsent 8500g, alors 250 billes pèsent deux fois moins, donc je divise la masse par deux »</a:t>
            </a:r>
          </a:p>
        </p:txBody>
      </p:sp>
      <p:pic>
        <p:nvPicPr>
          <p:cNvPr id="60" name="Image 59">
            <a:extLst>
              <a:ext uri="{FF2B5EF4-FFF2-40B4-BE49-F238E27FC236}">
                <a16:creationId xmlns:a16="http://schemas.microsoft.com/office/drawing/2014/main" id="{2D442F0A-AD39-6C40-977A-4EB55A2500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5258" b="1905"/>
          <a:stretch/>
        </p:blipFill>
        <p:spPr>
          <a:xfrm>
            <a:off x="8290078" y="2494808"/>
            <a:ext cx="537519" cy="799644"/>
          </a:xfrm>
          <a:prstGeom prst="rect">
            <a:avLst/>
          </a:prstGeom>
        </p:spPr>
      </p:pic>
      <p:sp>
        <p:nvSpPr>
          <p:cNvPr id="61" name="ZoneTexte 60">
            <a:extLst>
              <a:ext uri="{FF2B5EF4-FFF2-40B4-BE49-F238E27FC236}">
                <a16:creationId xmlns:a16="http://schemas.microsoft.com/office/drawing/2014/main" id="{CAF522A3-140E-0048-848C-887C82BFB7D6}"/>
              </a:ext>
            </a:extLst>
          </p:cNvPr>
          <p:cNvSpPr txBox="1"/>
          <p:nvPr/>
        </p:nvSpPr>
        <p:spPr>
          <a:xfrm>
            <a:off x="8290077" y="3325589"/>
            <a:ext cx="2397094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fr-FR" sz="1400" dirty="0">
                <a:solidFill>
                  <a:prstClr val="black"/>
                </a:solidFill>
                <a:latin typeface="Calibri"/>
              </a:rPr>
              <a:t>« La masse de 20 billes, c’est </a:t>
            </a:r>
          </a:p>
          <a:p>
            <a:pPr defTabSz="457200"/>
            <a:r>
              <a:rPr lang="fr-FR" sz="1400" i="1" dirty="0">
                <a:solidFill>
                  <a:prstClr val="black"/>
                </a:solidFill>
                <a:latin typeface="Calibri"/>
              </a:rPr>
              <a:t>4 fois </a:t>
            </a:r>
            <a:r>
              <a:rPr lang="fr-FR" sz="1400" dirty="0">
                <a:solidFill>
                  <a:prstClr val="black"/>
                </a:solidFill>
                <a:latin typeface="Calibri"/>
              </a:rPr>
              <a:t>la masse de 5 billes »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4C1714F1-A7AF-2448-90FE-8CEB62E74D08}"/>
              </a:ext>
            </a:extLst>
          </p:cNvPr>
          <p:cNvSpPr txBox="1"/>
          <p:nvPr/>
        </p:nvSpPr>
        <p:spPr>
          <a:xfrm>
            <a:off x="8280353" y="4012633"/>
            <a:ext cx="2397094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fr-FR" sz="1400" dirty="0">
                <a:solidFill>
                  <a:prstClr val="black"/>
                </a:solidFill>
                <a:latin typeface="Calibri"/>
              </a:rPr>
              <a:t>« Si 3 billes pèsent 51g, alors 21 billes pèsent 7 fois plus »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1C8C3256-B6B6-AA40-AE10-88CBB4E87BB1}"/>
              </a:ext>
            </a:extLst>
          </p:cNvPr>
          <p:cNvSpPr txBox="1"/>
          <p:nvPr/>
        </p:nvSpPr>
        <p:spPr>
          <a:xfrm>
            <a:off x="8280353" y="4697002"/>
            <a:ext cx="2397094" cy="73866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fr-FR" sz="1400" dirty="0">
                <a:solidFill>
                  <a:prstClr val="black"/>
                </a:solidFill>
                <a:latin typeface="Calibri"/>
              </a:rPr>
              <a:t>« La masse d’une bille, c’est la masse de 21 billes moins la masse de 20 billes »</a:t>
            </a: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4C65FDA4-8FE7-1049-BFAC-A71A5EE49AC4}"/>
              </a:ext>
            </a:extLst>
          </p:cNvPr>
          <p:cNvSpPr txBox="1"/>
          <p:nvPr/>
        </p:nvSpPr>
        <p:spPr>
          <a:xfrm>
            <a:off x="8280353" y="5597388"/>
            <a:ext cx="2397094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fr-FR" sz="1400" dirty="0">
                <a:solidFill>
                  <a:prstClr val="black"/>
                </a:solidFill>
                <a:latin typeface="Calibri"/>
              </a:rPr>
              <a:t>« Si une bille pèse 17g, alors 87 billes pèsent 87 fois plus »</a:t>
            </a:r>
          </a:p>
        </p:txBody>
      </p:sp>
    </p:spTree>
    <p:extLst>
      <p:ext uri="{BB962C8B-B14F-4D97-AF65-F5344CB8AC3E}">
        <p14:creationId xmlns:p14="http://schemas.microsoft.com/office/powerpoint/2010/main" val="4689963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6">
            <a:extLst>
              <a:ext uri="{FF2B5EF4-FFF2-40B4-BE49-F238E27FC236}">
                <a16:creationId xmlns:a16="http://schemas.microsoft.com/office/drawing/2014/main" id="{527B8717-E339-7244-9E34-FB0DB3CA864C}"/>
              </a:ext>
            </a:extLst>
          </p:cNvPr>
          <p:cNvSpPr/>
          <p:nvPr/>
        </p:nvSpPr>
        <p:spPr>
          <a:xfrm>
            <a:off x="1281685" y="2558510"/>
            <a:ext cx="1873369" cy="3499604"/>
          </a:xfrm>
          <a:custGeom>
            <a:avLst/>
            <a:gdLst/>
            <a:ahLst/>
            <a:cxnLst/>
            <a:rect l="l" t="t" r="r" b="b"/>
            <a:pathLst>
              <a:path w="2305685" h="4307205">
                <a:moveTo>
                  <a:pt x="1921256" y="0"/>
                </a:moveTo>
                <a:lnTo>
                  <a:pt x="384276" y="0"/>
                </a:lnTo>
                <a:lnTo>
                  <a:pt x="336073" y="2994"/>
                </a:lnTo>
                <a:lnTo>
                  <a:pt x="289657" y="11738"/>
                </a:lnTo>
                <a:lnTo>
                  <a:pt x="245388" y="25871"/>
                </a:lnTo>
                <a:lnTo>
                  <a:pt x="203626" y="45032"/>
                </a:lnTo>
                <a:lnTo>
                  <a:pt x="164731" y="68861"/>
                </a:lnTo>
                <a:lnTo>
                  <a:pt x="129063" y="96998"/>
                </a:lnTo>
                <a:lnTo>
                  <a:pt x="96982" y="129082"/>
                </a:lnTo>
                <a:lnTo>
                  <a:pt x="68849" y="164753"/>
                </a:lnTo>
                <a:lnTo>
                  <a:pt x="45024" y="203651"/>
                </a:lnTo>
                <a:lnTo>
                  <a:pt x="25866" y="245415"/>
                </a:lnTo>
                <a:lnTo>
                  <a:pt x="11736" y="289685"/>
                </a:lnTo>
                <a:lnTo>
                  <a:pt x="2994" y="336101"/>
                </a:lnTo>
                <a:lnTo>
                  <a:pt x="0" y="384301"/>
                </a:lnTo>
                <a:lnTo>
                  <a:pt x="0" y="3922547"/>
                </a:lnTo>
                <a:lnTo>
                  <a:pt x="2994" y="3970750"/>
                </a:lnTo>
                <a:lnTo>
                  <a:pt x="11736" y="4017166"/>
                </a:lnTo>
                <a:lnTo>
                  <a:pt x="25866" y="4061435"/>
                </a:lnTo>
                <a:lnTo>
                  <a:pt x="45024" y="4103197"/>
                </a:lnTo>
                <a:lnTo>
                  <a:pt x="68849" y="4142092"/>
                </a:lnTo>
                <a:lnTo>
                  <a:pt x="96982" y="4177760"/>
                </a:lnTo>
                <a:lnTo>
                  <a:pt x="129063" y="4209841"/>
                </a:lnTo>
                <a:lnTo>
                  <a:pt x="164731" y="4237974"/>
                </a:lnTo>
                <a:lnTo>
                  <a:pt x="203626" y="4261799"/>
                </a:lnTo>
                <a:lnTo>
                  <a:pt x="245388" y="4280957"/>
                </a:lnTo>
                <a:lnTo>
                  <a:pt x="289657" y="4295087"/>
                </a:lnTo>
                <a:lnTo>
                  <a:pt x="336073" y="4303829"/>
                </a:lnTo>
                <a:lnTo>
                  <a:pt x="384276" y="4306824"/>
                </a:lnTo>
                <a:lnTo>
                  <a:pt x="1921256" y="4306824"/>
                </a:lnTo>
                <a:lnTo>
                  <a:pt x="1969481" y="4303829"/>
                </a:lnTo>
                <a:lnTo>
                  <a:pt x="2015914" y="4295087"/>
                </a:lnTo>
                <a:lnTo>
                  <a:pt x="2060194" y="4280957"/>
                </a:lnTo>
                <a:lnTo>
                  <a:pt x="2101962" y="4261799"/>
                </a:lnTo>
                <a:lnTo>
                  <a:pt x="2140859" y="4237974"/>
                </a:lnTo>
                <a:lnTo>
                  <a:pt x="2176526" y="4209841"/>
                </a:lnTo>
                <a:lnTo>
                  <a:pt x="2208603" y="4177760"/>
                </a:lnTo>
                <a:lnTo>
                  <a:pt x="2236731" y="4142092"/>
                </a:lnTo>
                <a:lnTo>
                  <a:pt x="2260550" y="4103197"/>
                </a:lnTo>
                <a:lnTo>
                  <a:pt x="2279702" y="4061435"/>
                </a:lnTo>
                <a:lnTo>
                  <a:pt x="2293827" y="4017166"/>
                </a:lnTo>
                <a:lnTo>
                  <a:pt x="2302565" y="3970750"/>
                </a:lnTo>
                <a:lnTo>
                  <a:pt x="2305558" y="3922547"/>
                </a:lnTo>
                <a:lnTo>
                  <a:pt x="2305558" y="384301"/>
                </a:lnTo>
                <a:lnTo>
                  <a:pt x="2302565" y="336101"/>
                </a:lnTo>
                <a:lnTo>
                  <a:pt x="2293827" y="289685"/>
                </a:lnTo>
                <a:lnTo>
                  <a:pt x="2279702" y="245415"/>
                </a:lnTo>
                <a:lnTo>
                  <a:pt x="2260550" y="203651"/>
                </a:lnTo>
                <a:lnTo>
                  <a:pt x="2236731" y="164753"/>
                </a:lnTo>
                <a:lnTo>
                  <a:pt x="2208603" y="129082"/>
                </a:lnTo>
                <a:lnTo>
                  <a:pt x="2176526" y="96998"/>
                </a:lnTo>
                <a:lnTo>
                  <a:pt x="2140859" y="68861"/>
                </a:lnTo>
                <a:lnTo>
                  <a:pt x="2101962" y="45032"/>
                </a:lnTo>
                <a:lnTo>
                  <a:pt x="2060194" y="25871"/>
                </a:lnTo>
                <a:lnTo>
                  <a:pt x="2015914" y="11738"/>
                </a:lnTo>
                <a:lnTo>
                  <a:pt x="1969481" y="2994"/>
                </a:lnTo>
                <a:lnTo>
                  <a:pt x="1921256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pPr defTabSz="457200"/>
            <a:endParaRPr sz="1463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B02407D-637B-C845-82FC-78BC13096146}"/>
              </a:ext>
            </a:extLst>
          </p:cNvPr>
          <p:cNvGrpSpPr/>
          <p:nvPr/>
        </p:nvGrpSpPr>
        <p:grpSpPr>
          <a:xfrm>
            <a:off x="1281684" y="2796358"/>
            <a:ext cx="1873885" cy="3220540"/>
            <a:chOff x="138683" y="2796358"/>
            <a:chExt cx="1873885" cy="3220540"/>
          </a:xfrm>
        </p:grpSpPr>
        <p:sp>
          <p:nvSpPr>
            <p:cNvPr id="7" name="object 8">
              <a:extLst>
                <a:ext uri="{FF2B5EF4-FFF2-40B4-BE49-F238E27FC236}">
                  <a16:creationId xmlns:a16="http://schemas.microsoft.com/office/drawing/2014/main" id="{5EF69E74-3949-C443-B57F-6FAA41FBB989}"/>
                </a:ext>
              </a:extLst>
            </p:cNvPr>
            <p:cNvSpPr txBox="1"/>
            <p:nvPr/>
          </p:nvSpPr>
          <p:spPr>
            <a:xfrm>
              <a:off x="508507" y="2796358"/>
              <a:ext cx="1134031" cy="310502"/>
            </a:xfrm>
            <a:prstGeom prst="rect">
              <a:avLst/>
            </a:prstGeom>
          </p:spPr>
          <p:txBody>
            <a:bodyPr vert="horz" wrap="square" lIns="0" tIns="10319" rIns="0" bIns="0" rtlCol="0">
              <a:spAutoFit/>
            </a:bodyPr>
            <a:lstStyle/>
            <a:p>
              <a:pPr marL="10319" defTabSz="457200">
                <a:spcBef>
                  <a:spcPts val="81"/>
                </a:spcBef>
              </a:pPr>
              <a:r>
                <a:rPr sz="1950" b="1" spc="-98" dirty="0">
                  <a:solidFill>
                    <a:srgbClr val="FFFFFF"/>
                  </a:solidFill>
                  <a:latin typeface="Trebuchet MS"/>
                  <a:cs typeface="Trebuchet MS"/>
                </a:rPr>
                <a:t>Début</a:t>
              </a:r>
              <a:r>
                <a:rPr sz="1950" b="1" spc="-199" dirty="0">
                  <a:solidFill>
                    <a:srgbClr val="FFFFFF"/>
                  </a:solidFill>
                  <a:latin typeface="Trebuchet MS"/>
                  <a:cs typeface="Trebuchet MS"/>
                </a:rPr>
                <a:t> </a:t>
              </a:r>
              <a:r>
                <a:rPr sz="1950" b="1" spc="-106" dirty="0">
                  <a:solidFill>
                    <a:srgbClr val="FFFFFF"/>
                  </a:solidFill>
                  <a:latin typeface="Trebuchet MS"/>
                  <a:cs typeface="Trebuchet MS"/>
                </a:rPr>
                <a:t>6</a:t>
              </a:r>
              <a:r>
                <a:rPr sz="1950" b="1" spc="-158" baseline="24305" dirty="0">
                  <a:solidFill>
                    <a:srgbClr val="FFFFFF"/>
                  </a:solidFill>
                  <a:latin typeface="Trebuchet MS"/>
                  <a:cs typeface="Trebuchet MS"/>
                </a:rPr>
                <a:t>ème</a:t>
              </a:r>
              <a:endParaRPr sz="1950" baseline="24305" dirty="0">
                <a:solidFill>
                  <a:prstClr val="black"/>
                </a:solidFill>
                <a:latin typeface="Trebuchet MS"/>
                <a:cs typeface="Trebuchet MS"/>
              </a:endParaRPr>
            </a:p>
          </p:txBody>
        </p:sp>
        <p:sp>
          <p:nvSpPr>
            <p:cNvPr id="8" name="object 9">
              <a:extLst>
                <a:ext uri="{FF2B5EF4-FFF2-40B4-BE49-F238E27FC236}">
                  <a16:creationId xmlns:a16="http://schemas.microsoft.com/office/drawing/2014/main" id="{EFE8767E-DF21-DE41-9090-CF895484FFED}"/>
                </a:ext>
              </a:extLst>
            </p:cNvPr>
            <p:cNvSpPr txBox="1"/>
            <p:nvPr/>
          </p:nvSpPr>
          <p:spPr>
            <a:xfrm>
              <a:off x="316580" y="4880849"/>
              <a:ext cx="1517372" cy="1136049"/>
            </a:xfrm>
            <a:prstGeom prst="rect">
              <a:avLst/>
            </a:prstGeom>
          </p:spPr>
          <p:txBody>
            <a:bodyPr vert="horz" wrap="square" lIns="0" tIns="10319" rIns="0" bIns="0" rtlCol="0">
              <a:spAutoFit/>
            </a:bodyPr>
            <a:lstStyle/>
            <a:p>
              <a:pPr marL="10319" marR="4128" indent="46950" algn="just" defTabSz="457200">
                <a:spcBef>
                  <a:spcPts val="81"/>
                </a:spcBef>
              </a:pPr>
              <a:r>
                <a:rPr sz="1463" spc="-130" dirty="0">
                  <a:solidFill>
                    <a:srgbClr val="FFFFFF"/>
                  </a:solidFill>
                  <a:latin typeface="Arial"/>
                  <a:cs typeface="Arial"/>
                </a:rPr>
                <a:t>À </a:t>
              </a:r>
              <a:r>
                <a:rPr sz="1463" spc="-53" dirty="0">
                  <a:solidFill>
                    <a:srgbClr val="FFFFFF"/>
                  </a:solidFill>
                  <a:latin typeface="Arial"/>
                  <a:cs typeface="Arial"/>
                </a:rPr>
                <a:t>l’aide </a:t>
              </a:r>
              <a:r>
                <a:rPr sz="1463" spc="-49" dirty="0">
                  <a:solidFill>
                    <a:srgbClr val="FFFFFF"/>
                  </a:solidFill>
                  <a:latin typeface="Arial"/>
                  <a:cs typeface="Arial"/>
                </a:rPr>
                <a:t>du tableur,  </a:t>
              </a:r>
              <a:r>
                <a:rPr sz="1463" spc="-45" dirty="0">
                  <a:solidFill>
                    <a:srgbClr val="FFFFFF"/>
                  </a:solidFill>
                  <a:latin typeface="Arial"/>
                  <a:cs typeface="Arial"/>
                </a:rPr>
                <a:t>donner </a:t>
              </a:r>
              <a:r>
                <a:rPr sz="1463" spc="-57" dirty="0">
                  <a:solidFill>
                    <a:srgbClr val="FFFFFF"/>
                  </a:solidFill>
                  <a:latin typeface="Arial"/>
                  <a:cs typeface="Arial"/>
                </a:rPr>
                <a:t>la </a:t>
              </a:r>
              <a:r>
                <a:rPr sz="1463" spc="-114" dirty="0">
                  <a:solidFill>
                    <a:srgbClr val="FFFFFF"/>
                  </a:solidFill>
                  <a:latin typeface="Arial"/>
                  <a:cs typeface="Arial"/>
                </a:rPr>
                <a:t>masse </a:t>
              </a:r>
              <a:r>
                <a:rPr sz="1463" spc="-73" dirty="0">
                  <a:solidFill>
                    <a:srgbClr val="FFFFFF"/>
                  </a:solidFill>
                  <a:latin typeface="Arial"/>
                  <a:cs typeface="Arial"/>
                </a:rPr>
                <a:t>de  </a:t>
              </a:r>
              <a:r>
                <a:rPr sz="1463" spc="-49" dirty="0">
                  <a:solidFill>
                    <a:srgbClr val="FFFFFF"/>
                  </a:solidFill>
                  <a:latin typeface="Arial"/>
                  <a:cs typeface="Arial"/>
                </a:rPr>
                <a:t>tous </a:t>
              </a:r>
              <a:r>
                <a:rPr sz="1463" spc="-81" dirty="0">
                  <a:solidFill>
                    <a:srgbClr val="FFFFFF"/>
                  </a:solidFill>
                  <a:latin typeface="Arial"/>
                  <a:cs typeface="Arial"/>
                </a:rPr>
                <a:t>les </a:t>
              </a:r>
              <a:r>
                <a:rPr sz="1463" spc="-61" dirty="0">
                  <a:solidFill>
                    <a:srgbClr val="FFFFFF"/>
                  </a:solidFill>
                  <a:latin typeface="Arial"/>
                  <a:cs typeface="Arial"/>
                </a:rPr>
                <a:t>paquets </a:t>
              </a:r>
              <a:r>
                <a:rPr sz="1463" spc="-69" dirty="0">
                  <a:solidFill>
                    <a:srgbClr val="FFFFFF"/>
                  </a:solidFill>
                  <a:latin typeface="Arial"/>
                  <a:cs typeface="Arial"/>
                </a:rPr>
                <a:t>de  </a:t>
              </a:r>
              <a:r>
                <a:rPr sz="1463" spc="-61" dirty="0">
                  <a:solidFill>
                    <a:srgbClr val="FFFFFF"/>
                  </a:solidFill>
                  <a:latin typeface="Arial"/>
                  <a:cs typeface="Arial"/>
                </a:rPr>
                <a:t>moins </a:t>
              </a:r>
              <a:r>
                <a:rPr sz="1463" spc="-69" dirty="0">
                  <a:solidFill>
                    <a:srgbClr val="FFFFFF"/>
                  </a:solidFill>
                  <a:latin typeface="Arial"/>
                  <a:cs typeface="Arial"/>
                </a:rPr>
                <a:t>de </a:t>
              </a:r>
              <a:r>
                <a:rPr sz="1463" spc="-73" dirty="0">
                  <a:solidFill>
                    <a:srgbClr val="FFFFFF"/>
                  </a:solidFill>
                  <a:latin typeface="Arial"/>
                  <a:cs typeface="Arial"/>
                </a:rPr>
                <a:t>180</a:t>
              </a:r>
              <a:r>
                <a:rPr sz="1463" spc="-138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lang="fr-FR" sz="1463" spc="-45" dirty="0">
                  <a:solidFill>
                    <a:srgbClr val="FFFFFF"/>
                  </a:solidFill>
                  <a:latin typeface="Arial"/>
                  <a:cs typeface="Arial"/>
                </a:rPr>
                <a:t>gramme</a:t>
              </a:r>
              <a:r>
                <a:rPr sz="1463" spc="-45" dirty="0">
                  <a:solidFill>
                    <a:srgbClr val="FFFFFF"/>
                  </a:solidFill>
                  <a:latin typeface="Arial"/>
                  <a:cs typeface="Arial"/>
                </a:rPr>
                <a:t>s.</a:t>
              </a:r>
              <a:endParaRPr sz="1463" dirty="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sp>
          <p:nvSpPr>
            <p:cNvPr id="9" name="object 10">
              <a:extLst>
                <a:ext uri="{FF2B5EF4-FFF2-40B4-BE49-F238E27FC236}">
                  <a16:creationId xmlns:a16="http://schemas.microsoft.com/office/drawing/2014/main" id="{F15E3F09-7BA4-5A46-8C4D-28A89CF7678E}"/>
                </a:ext>
              </a:extLst>
            </p:cNvPr>
            <p:cNvSpPr txBox="1"/>
            <p:nvPr/>
          </p:nvSpPr>
          <p:spPr>
            <a:xfrm>
              <a:off x="138683" y="3415379"/>
              <a:ext cx="1873885" cy="1150636"/>
            </a:xfrm>
            <a:prstGeom prst="rect">
              <a:avLst/>
            </a:prstGeom>
            <a:solidFill>
              <a:srgbClr val="FFFFFF"/>
            </a:solidFill>
            <a:ln w="9144">
              <a:solidFill>
                <a:srgbClr val="4471C4"/>
              </a:solidFill>
            </a:ln>
          </p:spPr>
          <p:txBody>
            <a:bodyPr vert="horz" wrap="square" lIns="0" tIns="24765" rIns="0" bIns="0" rtlCol="0">
              <a:spAutoFit/>
            </a:bodyPr>
            <a:lstStyle/>
            <a:p>
              <a:pPr marL="560824" defTabSz="457200">
                <a:spcBef>
                  <a:spcPts val="195"/>
                </a:spcBef>
              </a:pPr>
              <a:r>
                <a:rPr sz="1463" b="1" spc="-98" dirty="0">
                  <a:solidFill>
                    <a:srgbClr val="5B9BD4"/>
                  </a:solidFill>
                  <a:latin typeface="Trebuchet MS"/>
                  <a:cs typeface="Trebuchet MS"/>
                </a:rPr>
                <a:t>Linéarités</a:t>
              </a:r>
              <a:endParaRPr sz="1463">
                <a:solidFill>
                  <a:prstClr val="black"/>
                </a:solidFill>
                <a:latin typeface="Trebuchet MS"/>
                <a:cs typeface="Trebuchet MS"/>
              </a:endParaRPr>
            </a:p>
            <a:p>
              <a:pPr marL="299244" marR="294084" algn="ctr" defTabSz="457200"/>
              <a:r>
                <a:rPr sz="1463" b="1" spc="-166" dirty="0">
                  <a:solidFill>
                    <a:srgbClr val="5B9BD4"/>
                  </a:solidFill>
                  <a:latin typeface="Arial"/>
                  <a:cs typeface="Arial"/>
                </a:rPr>
                <a:t>Passage </a:t>
              </a:r>
              <a:r>
                <a:rPr sz="1463" b="1" spc="-93" dirty="0">
                  <a:solidFill>
                    <a:srgbClr val="5B9BD4"/>
                  </a:solidFill>
                  <a:latin typeface="Arial"/>
                  <a:cs typeface="Arial"/>
                </a:rPr>
                <a:t>à </a:t>
              </a:r>
              <a:r>
                <a:rPr sz="1463" b="1" spc="-65" dirty="0">
                  <a:solidFill>
                    <a:srgbClr val="5B9BD4"/>
                  </a:solidFill>
                  <a:latin typeface="Arial"/>
                  <a:cs typeface="Arial"/>
                </a:rPr>
                <a:t>l’unité  </a:t>
              </a:r>
              <a:r>
                <a:rPr sz="1463" b="1" spc="-93" dirty="0">
                  <a:solidFill>
                    <a:srgbClr val="5B9BD4"/>
                  </a:solidFill>
                  <a:latin typeface="Trebuchet MS"/>
                  <a:cs typeface="Trebuchet MS"/>
                </a:rPr>
                <a:t>et</a:t>
              </a:r>
              <a:endParaRPr sz="1463">
                <a:solidFill>
                  <a:prstClr val="black"/>
                </a:solidFill>
                <a:latin typeface="Trebuchet MS"/>
                <a:cs typeface="Trebuchet MS"/>
              </a:endParaRPr>
            </a:p>
            <a:p>
              <a:pPr marL="298212" marR="294084" algn="ctr" defTabSz="457200"/>
              <a:r>
                <a:rPr sz="1463" b="1" spc="-93" dirty="0">
                  <a:solidFill>
                    <a:srgbClr val="5B9BD4"/>
                  </a:solidFill>
                  <a:latin typeface="Trebuchet MS"/>
                  <a:cs typeface="Trebuchet MS"/>
                </a:rPr>
                <a:t>Coefficient </a:t>
              </a:r>
              <a:r>
                <a:rPr sz="1463" b="1" spc="-85" dirty="0">
                  <a:solidFill>
                    <a:srgbClr val="5B9BD4"/>
                  </a:solidFill>
                  <a:latin typeface="Trebuchet MS"/>
                  <a:cs typeface="Trebuchet MS"/>
                </a:rPr>
                <a:t>de  </a:t>
              </a:r>
              <a:r>
                <a:rPr sz="1463" b="1" spc="-69" dirty="0">
                  <a:solidFill>
                    <a:srgbClr val="5B9BD4"/>
                  </a:solidFill>
                  <a:latin typeface="Trebuchet MS"/>
                  <a:cs typeface="Trebuchet MS"/>
                </a:rPr>
                <a:t>p</a:t>
              </a:r>
              <a:r>
                <a:rPr sz="1463" b="1" spc="-130" dirty="0">
                  <a:solidFill>
                    <a:srgbClr val="5B9BD4"/>
                  </a:solidFill>
                  <a:latin typeface="Trebuchet MS"/>
                  <a:cs typeface="Trebuchet MS"/>
                </a:rPr>
                <a:t>r</a:t>
              </a:r>
              <a:r>
                <a:rPr sz="1463" b="1" spc="-57" dirty="0">
                  <a:solidFill>
                    <a:srgbClr val="5B9BD4"/>
                  </a:solidFill>
                  <a:latin typeface="Trebuchet MS"/>
                  <a:cs typeface="Trebuchet MS"/>
                </a:rPr>
                <a:t>o</a:t>
              </a:r>
              <a:r>
                <a:rPr sz="1463" b="1" spc="-53" dirty="0">
                  <a:solidFill>
                    <a:srgbClr val="5B9BD4"/>
                  </a:solidFill>
                  <a:latin typeface="Trebuchet MS"/>
                  <a:cs typeface="Trebuchet MS"/>
                </a:rPr>
                <a:t>p</a:t>
              </a:r>
              <a:r>
                <a:rPr sz="1463" b="1" spc="-65" dirty="0">
                  <a:solidFill>
                    <a:srgbClr val="5B9BD4"/>
                  </a:solidFill>
                  <a:latin typeface="Trebuchet MS"/>
                  <a:cs typeface="Trebuchet MS"/>
                </a:rPr>
                <a:t>orti</a:t>
              </a:r>
              <a:r>
                <a:rPr sz="1463" b="1" spc="-93" dirty="0">
                  <a:solidFill>
                    <a:srgbClr val="5B9BD4"/>
                  </a:solidFill>
                  <a:latin typeface="Trebuchet MS"/>
                  <a:cs typeface="Trebuchet MS"/>
                </a:rPr>
                <a:t>o</a:t>
              </a:r>
              <a:r>
                <a:rPr sz="1463" b="1" spc="-89" dirty="0">
                  <a:solidFill>
                    <a:srgbClr val="5B9BD4"/>
                  </a:solidFill>
                  <a:latin typeface="Trebuchet MS"/>
                  <a:cs typeface="Trebuchet MS"/>
                </a:rPr>
                <a:t>nn</a:t>
              </a:r>
              <a:r>
                <a:rPr sz="1463" b="1" spc="-77" dirty="0">
                  <a:solidFill>
                    <a:srgbClr val="5B9BD4"/>
                  </a:solidFill>
                  <a:latin typeface="Trebuchet MS"/>
                  <a:cs typeface="Trebuchet MS"/>
                </a:rPr>
                <a:t>al</a:t>
              </a:r>
              <a:r>
                <a:rPr sz="1463" b="1" spc="-69" dirty="0">
                  <a:solidFill>
                    <a:srgbClr val="5B9BD4"/>
                  </a:solidFill>
                  <a:latin typeface="Trebuchet MS"/>
                  <a:cs typeface="Trebuchet MS"/>
                </a:rPr>
                <a:t>i</a:t>
              </a:r>
              <a:r>
                <a:rPr sz="1463" b="1" spc="-93" dirty="0">
                  <a:solidFill>
                    <a:srgbClr val="5B9BD4"/>
                  </a:solidFill>
                  <a:latin typeface="Trebuchet MS"/>
                  <a:cs typeface="Trebuchet MS"/>
                </a:rPr>
                <a:t>t</a:t>
              </a:r>
              <a:r>
                <a:rPr sz="1463" b="1" spc="-106" dirty="0">
                  <a:solidFill>
                    <a:srgbClr val="5B9BD4"/>
                  </a:solidFill>
                  <a:latin typeface="Trebuchet MS"/>
                  <a:cs typeface="Trebuchet MS"/>
                </a:rPr>
                <a:t>é</a:t>
              </a:r>
              <a:endParaRPr sz="1463">
                <a:solidFill>
                  <a:prstClr val="black"/>
                </a:solidFill>
                <a:latin typeface="Trebuchet MS"/>
                <a:cs typeface="Trebuchet MS"/>
              </a:endParaRPr>
            </a:p>
          </p:txBody>
        </p:sp>
      </p:grpSp>
      <p:sp>
        <p:nvSpPr>
          <p:cNvPr id="10" name="object 11">
            <a:extLst>
              <a:ext uri="{FF2B5EF4-FFF2-40B4-BE49-F238E27FC236}">
                <a16:creationId xmlns:a16="http://schemas.microsoft.com/office/drawing/2014/main" id="{2C46A410-CAFE-814C-BD8A-4ACFDA8B3888}"/>
              </a:ext>
            </a:extLst>
          </p:cNvPr>
          <p:cNvSpPr/>
          <p:nvPr/>
        </p:nvSpPr>
        <p:spPr>
          <a:xfrm>
            <a:off x="3229450" y="3415379"/>
            <a:ext cx="1970056" cy="20059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457200"/>
            <a:endParaRPr sz="146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7832EE20-FEE1-E544-9149-AA7D8120FA83}"/>
              </a:ext>
            </a:extLst>
          </p:cNvPr>
          <p:cNvSpPr/>
          <p:nvPr/>
        </p:nvSpPr>
        <p:spPr>
          <a:xfrm>
            <a:off x="1268572" y="2558510"/>
            <a:ext cx="1873369" cy="3499604"/>
          </a:xfrm>
          <a:custGeom>
            <a:avLst/>
            <a:gdLst/>
            <a:ahLst/>
            <a:cxnLst/>
            <a:rect l="l" t="t" r="r" b="b"/>
            <a:pathLst>
              <a:path w="2305685" h="4307205">
                <a:moveTo>
                  <a:pt x="0" y="384301"/>
                </a:moveTo>
                <a:lnTo>
                  <a:pt x="2994" y="336101"/>
                </a:lnTo>
                <a:lnTo>
                  <a:pt x="11736" y="289685"/>
                </a:lnTo>
                <a:lnTo>
                  <a:pt x="25866" y="245415"/>
                </a:lnTo>
                <a:lnTo>
                  <a:pt x="45024" y="203651"/>
                </a:lnTo>
                <a:lnTo>
                  <a:pt x="68849" y="164753"/>
                </a:lnTo>
                <a:lnTo>
                  <a:pt x="96982" y="129082"/>
                </a:lnTo>
                <a:lnTo>
                  <a:pt x="129063" y="96998"/>
                </a:lnTo>
                <a:lnTo>
                  <a:pt x="164731" y="68861"/>
                </a:lnTo>
                <a:lnTo>
                  <a:pt x="203626" y="45032"/>
                </a:lnTo>
                <a:lnTo>
                  <a:pt x="245388" y="25871"/>
                </a:lnTo>
                <a:lnTo>
                  <a:pt x="289657" y="11738"/>
                </a:lnTo>
                <a:lnTo>
                  <a:pt x="336073" y="2994"/>
                </a:lnTo>
                <a:lnTo>
                  <a:pt x="384276" y="0"/>
                </a:lnTo>
                <a:lnTo>
                  <a:pt x="1921256" y="0"/>
                </a:lnTo>
                <a:lnTo>
                  <a:pt x="1969481" y="2994"/>
                </a:lnTo>
                <a:lnTo>
                  <a:pt x="2015914" y="11738"/>
                </a:lnTo>
                <a:lnTo>
                  <a:pt x="2060194" y="25871"/>
                </a:lnTo>
                <a:lnTo>
                  <a:pt x="2101962" y="45032"/>
                </a:lnTo>
                <a:lnTo>
                  <a:pt x="2140859" y="68861"/>
                </a:lnTo>
                <a:lnTo>
                  <a:pt x="2176526" y="96998"/>
                </a:lnTo>
                <a:lnTo>
                  <a:pt x="2208603" y="129082"/>
                </a:lnTo>
                <a:lnTo>
                  <a:pt x="2236731" y="164753"/>
                </a:lnTo>
                <a:lnTo>
                  <a:pt x="2260550" y="203651"/>
                </a:lnTo>
                <a:lnTo>
                  <a:pt x="2279702" y="245415"/>
                </a:lnTo>
                <a:lnTo>
                  <a:pt x="2293827" y="289685"/>
                </a:lnTo>
                <a:lnTo>
                  <a:pt x="2302565" y="336101"/>
                </a:lnTo>
                <a:lnTo>
                  <a:pt x="2305558" y="384301"/>
                </a:lnTo>
                <a:lnTo>
                  <a:pt x="2305558" y="3922547"/>
                </a:lnTo>
                <a:lnTo>
                  <a:pt x="2302565" y="3970750"/>
                </a:lnTo>
                <a:lnTo>
                  <a:pt x="2293827" y="4017166"/>
                </a:lnTo>
                <a:lnTo>
                  <a:pt x="2279702" y="4061435"/>
                </a:lnTo>
                <a:lnTo>
                  <a:pt x="2260550" y="4103197"/>
                </a:lnTo>
                <a:lnTo>
                  <a:pt x="2236731" y="4142092"/>
                </a:lnTo>
                <a:lnTo>
                  <a:pt x="2208603" y="4177760"/>
                </a:lnTo>
                <a:lnTo>
                  <a:pt x="2176526" y="4209841"/>
                </a:lnTo>
                <a:lnTo>
                  <a:pt x="2140859" y="4237974"/>
                </a:lnTo>
                <a:lnTo>
                  <a:pt x="2101962" y="4261799"/>
                </a:lnTo>
                <a:lnTo>
                  <a:pt x="2060194" y="4280957"/>
                </a:lnTo>
                <a:lnTo>
                  <a:pt x="2015914" y="4295087"/>
                </a:lnTo>
                <a:lnTo>
                  <a:pt x="1969481" y="4303829"/>
                </a:lnTo>
                <a:lnTo>
                  <a:pt x="1921256" y="4306824"/>
                </a:lnTo>
                <a:lnTo>
                  <a:pt x="384276" y="4306824"/>
                </a:lnTo>
                <a:lnTo>
                  <a:pt x="336073" y="4303829"/>
                </a:lnTo>
                <a:lnTo>
                  <a:pt x="289657" y="4295087"/>
                </a:lnTo>
                <a:lnTo>
                  <a:pt x="245388" y="4280957"/>
                </a:lnTo>
                <a:lnTo>
                  <a:pt x="203626" y="4261799"/>
                </a:lnTo>
                <a:lnTo>
                  <a:pt x="164731" y="4237974"/>
                </a:lnTo>
                <a:lnTo>
                  <a:pt x="129063" y="4209841"/>
                </a:lnTo>
                <a:lnTo>
                  <a:pt x="96982" y="4177760"/>
                </a:lnTo>
                <a:lnTo>
                  <a:pt x="68849" y="4142092"/>
                </a:lnTo>
                <a:lnTo>
                  <a:pt x="45024" y="4103197"/>
                </a:lnTo>
                <a:lnTo>
                  <a:pt x="25866" y="4061435"/>
                </a:lnTo>
                <a:lnTo>
                  <a:pt x="11736" y="4017166"/>
                </a:lnTo>
                <a:lnTo>
                  <a:pt x="2994" y="3970750"/>
                </a:lnTo>
                <a:lnTo>
                  <a:pt x="0" y="3922547"/>
                </a:lnTo>
                <a:lnTo>
                  <a:pt x="0" y="384301"/>
                </a:lnTo>
                <a:close/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pPr defTabSz="457200"/>
            <a:endParaRPr sz="1463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FEECD6B-BA2A-DA44-A6D8-D8EA6FB2EE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0728" y="968438"/>
            <a:ext cx="759818" cy="720176"/>
          </a:xfrm>
          <a:prstGeom prst="rect">
            <a:avLst/>
          </a:prstGeom>
        </p:spPr>
      </p:pic>
      <p:sp>
        <p:nvSpPr>
          <p:cNvPr id="14" name="object 4">
            <a:extLst>
              <a:ext uri="{FF2B5EF4-FFF2-40B4-BE49-F238E27FC236}">
                <a16:creationId xmlns:a16="http://schemas.microsoft.com/office/drawing/2014/main" id="{7A4DB309-A70A-7C4F-AAC5-6F43183273C6}"/>
              </a:ext>
            </a:extLst>
          </p:cNvPr>
          <p:cNvSpPr/>
          <p:nvPr/>
        </p:nvSpPr>
        <p:spPr>
          <a:xfrm>
            <a:off x="1227725" y="1636113"/>
            <a:ext cx="9726454" cy="697547"/>
          </a:xfrm>
          <a:custGeom>
            <a:avLst/>
            <a:gdLst/>
            <a:ahLst/>
            <a:cxnLst/>
            <a:rect l="l" t="t" r="r" b="b"/>
            <a:pathLst>
              <a:path w="11971020" h="858519">
                <a:moveTo>
                  <a:pt x="11542014" y="0"/>
                </a:moveTo>
                <a:lnTo>
                  <a:pt x="11542014" y="214503"/>
                </a:lnTo>
                <a:lnTo>
                  <a:pt x="0" y="214503"/>
                </a:lnTo>
                <a:lnTo>
                  <a:pt x="0" y="643509"/>
                </a:lnTo>
                <a:lnTo>
                  <a:pt x="11542014" y="643509"/>
                </a:lnTo>
                <a:lnTo>
                  <a:pt x="11542014" y="858012"/>
                </a:lnTo>
                <a:lnTo>
                  <a:pt x="11971020" y="429006"/>
                </a:lnTo>
                <a:lnTo>
                  <a:pt x="11542014" y="0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pPr defTabSz="457200"/>
            <a:endParaRPr sz="146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AC943B2-8938-C545-B6C2-BCF6080F65FC}"/>
              </a:ext>
            </a:extLst>
          </p:cNvPr>
          <p:cNvSpPr txBox="1"/>
          <p:nvPr/>
        </p:nvSpPr>
        <p:spPr>
          <a:xfrm>
            <a:off x="3203624" y="861001"/>
            <a:ext cx="6068513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fr-FR" sz="2000" dirty="0">
                <a:solidFill>
                  <a:prstClr val="black"/>
                </a:solidFill>
                <a:latin typeface="Calibri"/>
              </a:rPr>
              <a:t>On dispose d’un sac de billes identiques. </a:t>
            </a:r>
          </a:p>
          <a:p>
            <a:pPr defTabSz="457200"/>
            <a:r>
              <a:rPr lang="fr-FR" sz="2000" dirty="0">
                <a:solidFill>
                  <a:prstClr val="black"/>
                </a:solidFill>
                <a:latin typeface="Calibri"/>
              </a:rPr>
              <a:t>On connait la masse de 3 billes (51g) et de 5 billes (85g)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94DA8CA-B23F-054C-B049-606B109DAC8F}"/>
              </a:ext>
            </a:extLst>
          </p:cNvPr>
          <p:cNvSpPr txBox="1"/>
          <p:nvPr/>
        </p:nvSpPr>
        <p:spPr>
          <a:xfrm>
            <a:off x="1227725" y="1801039"/>
            <a:ext cx="1401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dirty="0">
                <a:solidFill>
                  <a:prstClr val="black"/>
                </a:solidFill>
                <a:latin typeface="Calibri"/>
              </a:rPr>
              <a:t>Début 6ème 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F3C4DDE7-06F3-FB40-9053-2C1EA7C53345}"/>
              </a:ext>
            </a:extLst>
          </p:cNvPr>
          <p:cNvGrpSpPr/>
          <p:nvPr/>
        </p:nvGrpSpPr>
        <p:grpSpPr>
          <a:xfrm>
            <a:off x="5403818" y="2558510"/>
            <a:ext cx="5575692" cy="3499604"/>
            <a:chOff x="4260818" y="2558510"/>
            <a:chExt cx="5575692" cy="3499604"/>
          </a:xfrm>
        </p:grpSpPr>
        <p:sp>
          <p:nvSpPr>
            <p:cNvPr id="19" name="object 6">
              <a:extLst>
                <a:ext uri="{FF2B5EF4-FFF2-40B4-BE49-F238E27FC236}">
                  <a16:creationId xmlns:a16="http://schemas.microsoft.com/office/drawing/2014/main" id="{DBCD327C-DB06-E64A-9F50-F40ECDA2B9F3}"/>
                </a:ext>
              </a:extLst>
            </p:cNvPr>
            <p:cNvSpPr/>
            <p:nvPr/>
          </p:nvSpPr>
          <p:spPr>
            <a:xfrm>
              <a:off x="4260818" y="2558510"/>
              <a:ext cx="2691130" cy="3499604"/>
            </a:xfrm>
            <a:custGeom>
              <a:avLst/>
              <a:gdLst/>
              <a:ahLst/>
              <a:cxnLst/>
              <a:rect l="l" t="t" r="r" b="b"/>
              <a:pathLst>
                <a:path w="3312159" h="4307205">
                  <a:moveTo>
                    <a:pt x="2759710" y="0"/>
                  </a:moveTo>
                  <a:lnTo>
                    <a:pt x="551941" y="0"/>
                  </a:lnTo>
                  <a:lnTo>
                    <a:pt x="504322" y="2026"/>
                  </a:lnTo>
                  <a:lnTo>
                    <a:pt x="457826" y="7994"/>
                  </a:lnTo>
                  <a:lnTo>
                    <a:pt x="412621" y="17738"/>
                  </a:lnTo>
                  <a:lnTo>
                    <a:pt x="368871" y="31092"/>
                  </a:lnTo>
                  <a:lnTo>
                    <a:pt x="326742" y="47892"/>
                  </a:lnTo>
                  <a:lnTo>
                    <a:pt x="286400" y="67970"/>
                  </a:lnTo>
                  <a:lnTo>
                    <a:pt x="248011" y="91161"/>
                  </a:lnTo>
                  <a:lnTo>
                    <a:pt x="211741" y="117299"/>
                  </a:lnTo>
                  <a:lnTo>
                    <a:pt x="177755" y="146219"/>
                  </a:lnTo>
                  <a:lnTo>
                    <a:pt x="146219" y="177755"/>
                  </a:lnTo>
                  <a:lnTo>
                    <a:pt x="117299" y="211741"/>
                  </a:lnTo>
                  <a:lnTo>
                    <a:pt x="91161" y="248011"/>
                  </a:lnTo>
                  <a:lnTo>
                    <a:pt x="67970" y="286400"/>
                  </a:lnTo>
                  <a:lnTo>
                    <a:pt x="47892" y="326742"/>
                  </a:lnTo>
                  <a:lnTo>
                    <a:pt x="31092" y="368871"/>
                  </a:lnTo>
                  <a:lnTo>
                    <a:pt x="17738" y="412621"/>
                  </a:lnTo>
                  <a:lnTo>
                    <a:pt x="7994" y="457826"/>
                  </a:lnTo>
                  <a:lnTo>
                    <a:pt x="2026" y="504322"/>
                  </a:lnTo>
                  <a:lnTo>
                    <a:pt x="0" y="551942"/>
                  </a:lnTo>
                  <a:lnTo>
                    <a:pt x="0" y="3754869"/>
                  </a:lnTo>
                  <a:lnTo>
                    <a:pt x="2026" y="3802494"/>
                  </a:lnTo>
                  <a:lnTo>
                    <a:pt x="7994" y="3848994"/>
                  </a:lnTo>
                  <a:lnTo>
                    <a:pt x="17738" y="3894203"/>
                  </a:lnTo>
                  <a:lnTo>
                    <a:pt x="31092" y="3937956"/>
                  </a:lnTo>
                  <a:lnTo>
                    <a:pt x="47892" y="3980087"/>
                  </a:lnTo>
                  <a:lnTo>
                    <a:pt x="67970" y="4020430"/>
                  </a:lnTo>
                  <a:lnTo>
                    <a:pt x="91161" y="4058820"/>
                  </a:lnTo>
                  <a:lnTo>
                    <a:pt x="117299" y="4095090"/>
                  </a:lnTo>
                  <a:lnTo>
                    <a:pt x="146219" y="4129076"/>
                  </a:lnTo>
                  <a:lnTo>
                    <a:pt x="177755" y="4160611"/>
                  </a:lnTo>
                  <a:lnTo>
                    <a:pt x="211741" y="4189531"/>
                  </a:lnTo>
                  <a:lnTo>
                    <a:pt x="248011" y="4215668"/>
                  </a:lnTo>
                  <a:lnTo>
                    <a:pt x="286400" y="4238858"/>
                  </a:lnTo>
                  <a:lnTo>
                    <a:pt x="326742" y="4258935"/>
                  </a:lnTo>
                  <a:lnTo>
                    <a:pt x="368871" y="4275733"/>
                  </a:lnTo>
                  <a:lnTo>
                    <a:pt x="412621" y="4289087"/>
                  </a:lnTo>
                  <a:lnTo>
                    <a:pt x="457826" y="4298830"/>
                  </a:lnTo>
                  <a:lnTo>
                    <a:pt x="504322" y="4304798"/>
                  </a:lnTo>
                  <a:lnTo>
                    <a:pt x="551941" y="4306824"/>
                  </a:lnTo>
                  <a:lnTo>
                    <a:pt x="2759710" y="4306824"/>
                  </a:lnTo>
                  <a:lnTo>
                    <a:pt x="2807329" y="4304798"/>
                  </a:lnTo>
                  <a:lnTo>
                    <a:pt x="2853825" y="4298830"/>
                  </a:lnTo>
                  <a:lnTo>
                    <a:pt x="2899030" y="4289087"/>
                  </a:lnTo>
                  <a:lnTo>
                    <a:pt x="2942780" y="4275733"/>
                  </a:lnTo>
                  <a:lnTo>
                    <a:pt x="2984909" y="4258935"/>
                  </a:lnTo>
                  <a:lnTo>
                    <a:pt x="3025251" y="4238858"/>
                  </a:lnTo>
                  <a:lnTo>
                    <a:pt x="3063640" y="4215668"/>
                  </a:lnTo>
                  <a:lnTo>
                    <a:pt x="3099910" y="4189531"/>
                  </a:lnTo>
                  <a:lnTo>
                    <a:pt x="3133896" y="4160611"/>
                  </a:lnTo>
                  <a:lnTo>
                    <a:pt x="3165432" y="4129076"/>
                  </a:lnTo>
                  <a:lnTo>
                    <a:pt x="3194352" y="4095090"/>
                  </a:lnTo>
                  <a:lnTo>
                    <a:pt x="3220490" y="4058820"/>
                  </a:lnTo>
                  <a:lnTo>
                    <a:pt x="3243681" y="4020430"/>
                  </a:lnTo>
                  <a:lnTo>
                    <a:pt x="3263759" y="3980087"/>
                  </a:lnTo>
                  <a:lnTo>
                    <a:pt x="3280559" y="3937956"/>
                  </a:lnTo>
                  <a:lnTo>
                    <a:pt x="3293913" y="3894203"/>
                  </a:lnTo>
                  <a:lnTo>
                    <a:pt x="3303657" y="3848994"/>
                  </a:lnTo>
                  <a:lnTo>
                    <a:pt x="3309625" y="3802494"/>
                  </a:lnTo>
                  <a:lnTo>
                    <a:pt x="3311651" y="3754869"/>
                  </a:lnTo>
                  <a:lnTo>
                    <a:pt x="3311651" y="551942"/>
                  </a:lnTo>
                  <a:lnTo>
                    <a:pt x="3309625" y="504322"/>
                  </a:lnTo>
                  <a:lnTo>
                    <a:pt x="3303657" y="457826"/>
                  </a:lnTo>
                  <a:lnTo>
                    <a:pt x="3293913" y="412621"/>
                  </a:lnTo>
                  <a:lnTo>
                    <a:pt x="3280559" y="368871"/>
                  </a:lnTo>
                  <a:lnTo>
                    <a:pt x="3263759" y="326742"/>
                  </a:lnTo>
                  <a:lnTo>
                    <a:pt x="3243681" y="286400"/>
                  </a:lnTo>
                  <a:lnTo>
                    <a:pt x="3220490" y="248011"/>
                  </a:lnTo>
                  <a:lnTo>
                    <a:pt x="3194352" y="211741"/>
                  </a:lnTo>
                  <a:lnTo>
                    <a:pt x="3165432" y="177755"/>
                  </a:lnTo>
                  <a:lnTo>
                    <a:pt x="3133896" y="146219"/>
                  </a:lnTo>
                  <a:lnTo>
                    <a:pt x="3099910" y="117299"/>
                  </a:lnTo>
                  <a:lnTo>
                    <a:pt x="3063640" y="91161"/>
                  </a:lnTo>
                  <a:lnTo>
                    <a:pt x="3025251" y="67970"/>
                  </a:lnTo>
                  <a:lnTo>
                    <a:pt x="2984909" y="47892"/>
                  </a:lnTo>
                  <a:lnTo>
                    <a:pt x="2942780" y="31092"/>
                  </a:lnTo>
                  <a:lnTo>
                    <a:pt x="2899030" y="17738"/>
                  </a:lnTo>
                  <a:lnTo>
                    <a:pt x="2853825" y="7994"/>
                  </a:lnTo>
                  <a:lnTo>
                    <a:pt x="2807329" y="2026"/>
                  </a:lnTo>
                  <a:lnTo>
                    <a:pt x="2759710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pPr defTabSz="457200"/>
              <a:endParaRPr sz="1463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object 8">
              <a:extLst>
                <a:ext uri="{FF2B5EF4-FFF2-40B4-BE49-F238E27FC236}">
                  <a16:creationId xmlns:a16="http://schemas.microsoft.com/office/drawing/2014/main" id="{66755EF7-4429-D84D-9115-40056F42D632}"/>
                </a:ext>
              </a:extLst>
            </p:cNvPr>
            <p:cNvSpPr txBox="1"/>
            <p:nvPr/>
          </p:nvSpPr>
          <p:spPr>
            <a:xfrm>
              <a:off x="5202507" y="2684915"/>
              <a:ext cx="808473" cy="310502"/>
            </a:xfrm>
            <a:prstGeom prst="rect">
              <a:avLst/>
            </a:prstGeom>
          </p:spPr>
          <p:txBody>
            <a:bodyPr vert="horz" wrap="square" lIns="0" tIns="10319" rIns="0" bIns="0" rtlCol="0">
              <a:spAutoFit/>
            </a:bodyPr>
            <a:lstStyle/>
            <a:p>
              <a:pPr marL="10319" defTabSz="457200">
                <a:spcBef>
                  <a:spcPts val="81"/>
                </a:spcBef>
              </a:pPr>
              <a:r>
                <a:rPr sz="1950" b="1" spc="-150" dirty="0">
                  <a:solidFill>
                    <a:srgbClr val="FFFFFF"/>
                  </a:solidFill>
                  <a:latin typeface="Trebuchet MS"/>
                  <a:cs typeface="Trebuchet MS"/>
                </a:rPr>
                <a:t>Fin</a:t>
              </a:r>
              <a:r>
                <a:rPr sz="1950" b="1" spc="-219" dirty="0">
                  <a:solidFill>
                    <a:srgbClr val="FFFFFF"/>
                  </a:solidFill>
                  <a:latin typeface="Trebuchet MS"/>
                  <a:cs typeface="Trebuchet MS"/>
                </a:rPr>
                <a:t> </a:t>
              </a:r>
              <a:r>
                <a:rPr sz="1950" b="1" spc="-106" dirty="0">
                  <a:solidFill>
                    <a:srgbClr val="FFFFFF"/>
                  </a:solidFill>
                  <a:latin typeface="Trebuchet MS"/>
                  <a:cs typeface="Trebuchet MS"/>
                </a:rPr>
                <a:t>6</a:t>
              </a:r>
              <a:r>
                <a:rPr sz="1950" b="1" spc="-158" baseline="24305" dirty="0">
                  <a:solidFill>
                    <a:srgbClr val="FFFFFF"/>
                  </a:solidFill>
                  <a:latin typeface="Trebuchet MS"/>
                  <a:cs typeface="Trebuchet MS"/>
                </a:rPr>
                <a:t>ème</a:t>
              </a:r>
              <a:endParaRPr sz="1950" baseline="24305">
                <a:solidFill>
                  <a:prstClr val="black"/>
                </a:solidFill>
                <a:latin typeface="Trebuchet MS"/>
                <a:cs typeface="Trebuchet MS"/>
              </a:endParaRPr>
            </a:p>
          </p:txBody>
        </p:sp>
        <p:sp>
          <p:nvSpPr>
            <p:cNvPr id="21" name="object 9">
              <a:extLst>
                <a:ext uri="{FF2B5EF4-FFF2-40B4-BE49-F238E27FC236}">
                  <a16:creationId xmlns:a16="http://schemas.microsoft.com/office/drawing/2014/main" id="{0C8170D8-5617-594A-A7E0-F248D4E404A0}"/>
                </a:ext>
              </a:extLst>
            </p:cNvPr>
            <p:cNvSpPr txBox="1"/>
            <p:nvPr/>
          </p:nvSpPr>
          <p:spPr>
            <a:xfrm>
              <a:off x="4462034" y="4546520"/>
              <a:ext cx="2288183" cy="1361174"/>
            </a:xfrm>
            <a:prstGeom prst="rect">
              <a:avLst/>
            </a:prstGeom>
          </p:spPr>
          <p:txBody>
            <a:bodyPr vert="horz" wrap="square" lIns="0" tIns="10319" rIns="0" bIns="0" rtlCol="0">
              <a:spAutoFit/>
            </a:bodyPr>
            <a:lstStyle/>
            <a:p>
              <a:pPr marL="9803" marR="4128" indent="-516" algn="ctr" defTabSz="457200">
                <a:spcBef>
                  <a:spcPts val="81"/>
                </a:spcBef>
              </a:pPr>
              <a:r>
                <a:rPr sz="1463" spc="-102" dirty="0">
                  <a:solidFill>
                    <a:srgbClr val="FFFFFF"/>
                  </a:solidFill>
                  <a:latin typeface="Arial"/>
                  <a:cs typeface="Arial"/>
                </a:rPr>
                <a:t>Résumer </a:t>
              </a:r>
              <a:r>
                <a:rPr sz="1463" spc="-106" dirty="0">
                  <a:solidFill>
                    <a:srgbClr val="FFFFFF"/>
                  </a:solidFill>
                  <a:latin typeface="Arial"/>
                  <a:cs typeface="Arial"/>
                </a:rPr>
                <a:t>sous </a:t>
              </a:r>
              <a:r>
                <a:rPr sz="1463" spc="-33" dirty="0">
                  <a:solidFill>
                    <a:srgbClr val="FFFFFF"/>
                  </a:solidFill>
                  <a:latin typeface="Arial"/>
                  <a:cs typeface="Arial"/>
                </a:rPr>
                <a:t>forme </a:t>
              </a:r>
              <a:r>
                <a:rPr sz="1463" spc="-73" dirty="0">
                  <a:solidFill>
                    <a:srgbClr val="FFFFFF"/>
                  </a:solidFill>
                  <a:latin typeface="Arial"/>
                  <a:cs typeface="Arial"/>
                </a:rPr>
                <a:t>de  </a:t>
              </a:r>
              <a:r>
                <a:rPr sz="1463" spc="-49" dirty="0">
                  <a:solidFill>
                    <a:srgbClr val="FFFFFF"/>
                  </a:solidFill>
                  <a:latin typeface="Arial"/>
                  <a:cs typeface="Arial"/>
                </a:rPr>
                <a:t>tableau </a:t>
              </a:r>
              <a:r>
                <a:rPr sz="1463" spc="-57" dirty="0">
                  <a:solidFill>
                    <a:srgbClr val="FFFFFF"/>
                  </a:solidFill>
                  <a:latin typeface="Arial"/>
                  <a:cs typeface="Arial"/>
                </a:rPr>
                <a:t>la </a:t>
              </a:r>
              <a:r>
                <a:rPr sz="1463" spc="-28" dirty="0">
                  <a:solidFill>
                    <a:srgbClr val="FFFFFF"/>
                  </a:solidFill>
                  <a:latin typeface="Arial"/>
                  <a:cs typeface="Arial"/>
                </a:rPr>
                <a:t>situation </a:t>
              </a:r>
              <a:r>
                <a:rPr sz="1463" spc="-69" dirty="0">
                  <a:solidFill>
                    <a:srgbClr val="FFFFFF"/>
                  </a:solidFill>
                  <a:latin typeface="Arial"/>
                  <a:cs typeface="Arial"/>
                </a:rPr>
                <a:t>de </a:t>
              </a:r>
              <a:r>
                <a:rPr sz="1463" spc="-57" dirty="0">
                  <a:solidFill>
                    <a:srgbClr val="FFFFFF"/>
                  </a:solidFill>
                  <a:latin typeface="Arial"/>
                  <a:cs typeface="Arial"/>
                </a:rPr>
                <a:t>la  </a:t>
              </a:r>
              <a:r>
                <a:rPr sz="1463" spc="-114" dirty="0">
                  <a:solidFill>
                    <a:srgbClr val="FFFFFF"/>
                  </a:solidFill>
                  <a:latin typeface="Arial"/>
                  <a:cs typeface="Arial"/>
                </a:rPr>
                <a:t>masse </a:t>
              </a:r>
              <a:r>
                <a:rPr sz="1463" spc="-102" dirty="0">
                  <a:solidFill>
                    <a:srgbClr val="FFFFFF"/>
                  </a:solidFill>
                  <a:latin typeface="Arial"/>
                  <a:cs typeface="Arial"/>
                </a:rPr>
                <a:t>des </a:t>
              </a:r>
              <a:r>
                <a:rPr sz="1463" spc="-49" dirty="0">
                  <a:solidFill>
                    <a:srgbClr val="FFFFFF"/>
                  </a:solidFill>
                  <a:latin typeface="Arial"/>
                  <a:cs typeface="Arial"/>
                </a:rPr>
                <a:t>billes </a:t>
              </a:r>
              <a:r>
                <a:rPr sz="1463" spc="-69" dirty="0">
                  <a:solidFill>
                    <a:srgbClr val="FFFFFF"/>
                  </a:solidFill>
                  <a:latin typeface="Arial"/>
                  <a:cs typeface="Arial"/>
                </a:rPr>
                <a:t>en </a:t>
              </a:r>
              <a:r>
                <a:rPr sz="1463" spc="-77" dirty="0">
                  <a:solidFill>
                    <a:srgbClr val="FFFFFF"/>
                  </a:solidFill>
                  <a:latin typeface="Arial"/>
                  <a:cs typeface="Arial"/>
                </a:rPr>
                <a:t>sachant  </a:t>
              </a:r>
              <a:r>
                <a:rPr sz="1463" spc="-37" dirty="0">
                  <a:solidFill>
                    <a:srgbClr val="FFFFFF"/>
                  </a:solidFill>
                  <a:latin typeface="Arial"/>
                  <a:cs typeface="Arial"/>
                </a:rPr>
                <a:t>faire </a:t>
              </a:r>
              <a:r>
                <a:rPr sz="1463" spc="-45" dirty="0">
                  <a:solidFill>
                    <a:srgbClr val="FFFFFF"/>
                  </a:solidFill>
                  <a:latin typeface="Arial"/>
                  <a:cs typeface="Arial"/>
                </a:rPr>
                <a:t>apparaitre </a:t>
              </a:r>
              <a:r>
                <a:rPr sz="1463" spc="-81" dirty="0">
                  <a:solidFill>
                    <a:srgbClr val="FFFFFF"/>
                  </a:solidFill>
                  <a:latin typeface="Arial"/>
                  <a:cs typeface="Arial"/>
                </a:rPr>
                <a:t>les</a:t>
              </a:r>
              <a:r>
                <a:rPr sz="1463" spc="-146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463" spc="-53" dirty="0">
                  <a:solidFill>
                    <a:srgbClr val="FFFFFF"/>
                  </a:solidFill>
                  <a:latin typeface="Arial"/>
                  <a:cs typeface="Arial"/>
                </a:rPr>
                <a:t>opérations  </a:t>
              </a:r>
              <a:r>
                <a:rPr sz="1463" spc="-69" dirty="0">
                  <a:solidFill>
                    <a:srgbClr val="FFFFFF"/>
                  </a:solidFill>
                  <a:latin typeface="Arial"/>
                  <a:cs typeface="Arial"/>
                </a:rPr>
                <a:t>de </a:t>
              </a:r>
              <a:r>
                <a:rPr sz="1463" spc="-28" dirty="0">
                  <a:solidFill>
                    <a:srgbClr val="FFFFFF"/>
                  </a:solidFill>
                  <a:latin typeface="Arial"/>
                  <a:cs typeface="Arial"/>
                </a:rPr>
                <a:t>linéarité </a:t>
              </a:r>
              <a:r>
                <a:rPr sz="1463" spc="-8" dirty="0">
                  <a:solidFill>
                    <a:srgbClr val="FFFFFF"/>
                  </a:solidFill>
                  <a:latin typeface="Arial"/>
                  <a:cs typeface="Arial"/>
                </a:rPr>
                <a:t>et </a:t>
              </a:r>
              <a:r>
                <a:rPr sz="1463" spc="-45" dirty="0">
                  <a:solidFill>
                    <a:srgbClr val="FFFFFF"/>
                  </a:solidFill>
                  <a:latin typeface="Arial"/>
                  <a:cs typeface="Arial"/>
                </a:rPr>
                <a:t>le </a:t>
              </a:r>
              <a:r>
                <a:rPr sz="1463" spc="-37" dirty="0">
                  <a:solidFill>
                    <a:srgbClr val="FFFFFF"/>
                  </a:solidFill>
                  <a:latin typeface="Arial"/>
                  <a:cs typeface="Arial"/>
                </a:rPr>
                <a:t>coefficient  </a:t>
              </a:r>
              <a:r>
                <a:rPr sz="1463" spc="-69" dirty="0">
                  <a:solidFill>
                    <a:srgbClr val="FFFFFF"/>
                  </a:solidFill>
                  <a:latin typeface="Arial"/>
                  <a:cs typeface="Arial"/>
                </a:rPr>
                <a:t>de</a:t>
              </a:r>
              <a:r>
                <a:rPr sz="1463" spc="-73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463" spc="-24" dirty="0">
                  <a:solidFill>
                    <a:srgbClr val="FFFFFF"/>
                  </a:solidFill>
                  <a:latin typeface="Arial"/>
                  <a:cs typeface="Arial"/>
                </a:rPr>
                <a:t>proportionnalité.</a:t>
              </a:r>
              <a:endParaRPr sz="1463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sp>
          <p:nvSpPr>
            <p:cNvPr id="22" name="object 15">
              <a:extLst>
                <a:ext uri="{FF2B5EF4-FFF2-40B4-BE49-F238E27FC236}">
                  <a16:creationId xmlns:a16="http://schemas.microsoft.com/office/drawing/2014/main" id="{4DE3C6F0-B53C-B04C-B700-45FD9BEEB5AA}"/>
                </a:ext>
              </a:extLst>
            </p:cNvPr>
            <p:cNvSpPr txBox="1"/>
            <p:nvPr/>
          </p:nvSpPr>
          <p:spPr>
            <a:xfrm>
              <a:off x="4260818" y="3187542"/>
              <a:ext cx="2691130" cy="1150636"/>
            </a:xfrm>
            <a:prstGeom prst="rect">
              <a:avLst/>
            </a:prstGeom>
            <a:solidFill>
              <a:srgbClr val="FFFFFF"/>
            </a:solidFill>
            <a:ln w="9144">
              <a:solidFill>
                <a:srgbClr val="4471C4"/>
              </a:solidFill>
            </a:ln>
          </p:spPr>
          <p:txBody>
            <a:bodyPr vert="horz" wrap="square" lIns="0" tIns="24765" rIns="0" bIns="0" rtlCol="0">
              <a:spAutoFit/>
            </a:bodyPr>
            <a:lstStyle/>
            <a:p>
              <a:pPr marL="1032" algn="ctr" defTabSz="457200">
                <a:spcBef>
                  <a:spcPts val="195"/>
                </a:spcBef>
              </a:pPr>
              <a:r>
                <a:rPr sz="1463" b="1" spc="-98" dirty="0">
                  <a:solidFill>
                    <a:srgbClr val="5B9BD4"/>
                  </a:solidFill>
                  <a:latin typeface="Trebuchet MS"/>
                  <a:cs typeface="Trebuchet MS"/>
                </a:rPr>
                <a:t>Linéarités</a:t>
              </a:r>
              <a:endParaRPr sz="1463">
                <a:solidFill>
                  <a:prstClr val="black"/>
                </a:solidFill>
                <a:latin typeface="Trebuchet MS"/>
                <a:cs typeface="Trebuchet MS"/>
              </a:endParaRPr>
            </a:p>
            <a:p>
              <a:pPr marL="516" algn="ctr" defTabSz="457200"/>
              <a:r>
                <a:rPr sz="1463" b="1" spc="-166" dirty="0">
                  <a:solidFill>
                    <a:srgbClr val="5B9BD4"/>
                  </a:solidFill>
                  <a:latin typeface="Arial"/>
                  <a:cs typeface="Arial"/>
                </a:rPr>
                <a:t>Passage </a:t>
              </a:r>
              <a:r>
                <a:rPr sz="1463" b="1" spc="-93" dirty="0">
                  <a:solidFill>
                    <a:srgbClr val="5B9BD4"/>
                  </a:solidFill>
                  <a:latin typeface="Arial"/>
                  <a:cs typeface="Arial"/>
                </a:rPr>
                <a:t>à</a:t>
              </a:r>
              <a:r>
                <a:rPr sz="1463" b="1" spc="-240" dirty="0">
                  <a:solidFill>
                    <a:srgbClr val="5B9BD4"/>
                  </a:solidFill>
                  <a:latin typeface="Arial"/>
                  <a:cs typeface="Arial"/>
                </a:rPr>
                <a:t> </a:t>
              </a:r>
              <a:r>
                <a:rPr sz="1463" b="1" spc="-65" dirty="0">
                  <a:solidFill>
                    <a:srgbClr val="5B9BD4"/>
                  </a:solidFill>
                  <a:latin typeface="Arial"/>
                  <a:cs typeface="Arial"/>
                </a:rPr>
                <a:t>l’unité</a:t>
              </a:r>
              <a:endParaRPr sz="1463">
                <a:solidFill>
                  <a:prstClr val="black"/>
                </a:solidFill>
                <a:latin typeface="Arial"/>
                <a:cs typeface="Arial"/>
              </a:endParaRPr>
            </a:p>
            <a:p>
              <a:pPr marL="1548" algn="ctr" defTabSz="457200"/>
              <a:r>
                <a:rPr sz="1463" b="1" spc="-93" dirty="0">
                  <a:solidFill>
                    <a:srgbClr val="5B9BD4"/>
                  </a:solidFill>
                  <a:latin typeface="Trebuchet MS"/>
                  <a:cs typeface="Trebuchet MS"/>
                </a:rPr>
                <a:t>Coefficient </a:t>
              </a:r>
              <a:r>
                <a:rPr sz="1463" b="1" spc="-85" dirty="0">
                  <a:solidFill>
                    <a:srgbClr val="5B9BD4"/>
                  </a:solidFill>
                  <a:latin typeface="Trebuchet MS"/>
                  <a:cs typeface="Trebuchet MS"/>
                </a:rPr>
                <a:t>de</a:t>
              </a:r>
              <a:r>
                <a:rPr sz="1463" b="1" spc="-171" dirty="0">
                  <a:solidFill>
                    <a:srgbClr val="5B9BD4"/>
                  </a:solidFill>
                  <a:latin typeface="Trebuchet MS"/>
                  <a:cs typeface="Trebuchet MS"/>
                </a:rPr>
                <a:t> </a:t>
              </a:r>
              <a:r>
                <a:rPr sz="1463" b="1" spc="-77" dirty="0">
                  <a:solidFill>
                    <a:srgbClr val="5B9BD4"/>
                  </a:solidFill>
                  <a:latin typeface="Trebuchet MS"/>
                  <a:cs typeface="Trebuchet MS"/>
                </a:rPr>
                <a:t>proportionnalité</a:t>
              </a:r>
              <a:endParaRPr sz="1463">
                <a:solidFill>
                  <a:prstClr val="black"/>
                </a:solidFill>
                <a:latin typeface="Trebuchet MS"/>
                <a:cs typeface="Trebuchet MS"/>
              </a:endParaRPr>
            </a:p>
            <a:p>
              <a:pPr marL="516" algn="ctr" defTabSz="457200">
                <a:spcBef>
                  <a:spcPts val="4"/>
                </a:spcBef>
              </a:pPr>
              <a:r>
                <a:rPr sz="1463" b="1" spc="-98" dirty="0">
                  <a:solidFill>
                    <a:srgbClr val="5B9BD4"/>
                  </a:solidFill>
                  <a:latin typeface="Trebuchet MS"/>
                  <a:cs typeface="Trebuchet MS"/>
                </a:rPr>
                <a:t>et</a:t>
              </a:r>
              <a:endParaRPr sz="1463">
                <a:solidFill>
                  <a:prstClr val="black"/>
                </a:solidFill>
                <a:latin typeface="Trebuchet MS"/>
                <a:cs typeface="Trebuchet MS"/>
              </a:endParaRPr>
            </a:p>
            <a:p>
              <a:pPr algn="ctr" defTabSz="457200"/>
              <a:r>
                <a:rPr sz="1463" b="1" spc="-106" dirty="0">
                  <a:solidFill>
                    <a:srgbClr val="5B9BD4"/>
                  </a:solidFill>
                  <a:latin typeface="Trebuchet MS"/>
                  <a:cs typeface="Trebuchet MS"/>
                </a:rPr>
                <a:t>Tableau </a:t>
              </a:r>
              <a:r>
                <a:rPr sz="1463" b="1" spc="-85" dirty="0">
                  <a:solidFill>
                    <a:srgbClr val="5B9BD4"/>
                  </a:solidFill>
                  <a:latin typeface="Trebuchet MS"/>
                  <a:cs typeface="Trebuchet MS"/>
                </a:rPr>
                <a:t>de</a:t>
              </a:r>
              <a:r>
                <a:rPr sz="1463" b="1" spc="-171" dirty="0">
                  <a:solidFill>
                    <a:srgbClr val="5B9BD4"/>
                  </a:solidFill>
                  <a:latin typeface="Trebuchet MS"/>
                  <a:cs typeface="Trebuchet MS"/>
                </a:rPr>
                <a:t> </a:t>
              </a:r>
              <a:r>
                <a:rPr sz="1463" b="1" spc="-77" dirty="0">
                  <a:solidFill>
                    <a:srgbClr val="5B9BD4"/>
                  </a:solidFill>
                  <a:latin typeface="Trebuchet MS"/>
                  <a:cs typeface="Trebuchet MS"/>
                </a:rPr>
                <a:t>proportionnalité</a:t>
              </a:r>
              <a:endParaRPr sz="1463">
                <a:solidFill>
                  <a:prstClr val="black"/>
                </a:solidFill>
                <a:latin typeface="Trebuchet MS"/>
                <a:cs typeface="Trebuchet MS"/>
              </a:endParaRPr>
            </a:p>
          </p:txBody>
        </p:sp>
        <p:sp>
          <p:nvSpPr>
            <p:cNvPr id="23" name="object 17">
              <a:extLst>
                <a:ext uri="{FF2B5EF4-FFF2-40B4-BE49-F238E27FC236}">
                  <a16:creationId xmlns:a16="http://schemas.microsoft.com/office/drawing/2014/main" id="{F1D35BC6-3EC5-D54F-996B-A7564658751E}"/>
                </a:ext>
              </a:extLst>
            </p:cNvPr>
            <p:cNvSpPr/>
            <p:nvPr/>
          </p:nvSpPr>
          <p:spPr>
            <a:xfrm>
              <a:off x="7022190" y="3386972"/>
              <a:ext cx="2814320" cy="117864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457200"/>
              <a:endParaRPr sz="1463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D9F7F6B-BD2C-754D-A057-11F729A25D40}"/>
              </a:ext>
            </a:extLst>
          </p:cNvPr>
          <p:cNvSpPr/>
          <p:nvPr/>
        </p:nvSpPr>
        <p:spPr>
          <a:xfrm>
            <a:off x="6090953" y="1800219"/>
            <a:ext cx="11031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fr-FR" dirty="0">
                <a:solidFill>
                  <a:prstClr val="black"/>
                </a:solidFill>
                <a:latin typeface="Calibri"/>
              </a:rPr>
              <a:t>Fin 6ème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2172743D-B3A6-9E4B-B706-7A3E9BD1C230}"/>
              </a:ext>
            </a:extLst>
          </p:cNvPr>
          <p:cNvSpPr txBox="1"/>
          <p:nvPr/>
        </p:nvSpPr>
        <p:spPr>
          <a:xfrm>
            <a:off x="2205257" y="93398"/>
            <a:ext cx="82829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2800" dirty="0">
                <a:solidFill>
                  <a:prstClr val="black"/>
                </a:solidFill>
                <a:latin typeface="Calibri"/>
              </a:rPr>
              <a:t>Repères de progressivité dans les procédures attendues</a:t>
            </a:r>
          </a:p>
        </p:txBody>
      </p:sp>
    </p:spTree>
    <p:extLst>
      <p:ext uri="{BB962C8B-B14F-4D97-AF65-F5344CB8AC3E}">
        <p14:creationId xmlns:p14="http://schemas.microsoft.com/office/powerpoint/2010/main" val="17412375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3">
            <a:extLst>
              <a:ext uri="{FF2B5EF4-FFF2-40B4-BE49-F238E27FC236}">
                <a16:creationId xmlns:a16="http://schemas.microsoft.com/office/drawing/2014/main" id="{B151FC5C-B4EA-C343-ACC2-C9F956480575}"/>
              </a:ext>
            </a:extLst>
          </p:cNvPr>
          <p:cNvSpPr txBox="1">
            <a:spLocks/>
          </p:cNvSpPr>
          <p:nvPr/>
        </p:nvSpPr>
        <p:spPr>
          <a:xfrm>
            <a:off x="1676400" y="4619844"/>
            <a:ext cx="8940800" cy="17174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3600" dirty="0">
                <a:solidFill>
                  <a:prstClr val="black"/>
                </a:solidFill>
                <a:latin typeface="Calibri"/>
              </a:rPr>
              <a:t>4- Analyser, modifier et enrichir les énoncés proposés par les manuels si besoin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5A288E4-41C6-884F-8433-278961B28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6794" y="2847453"/>
            <a:ext cx="1348636" cy="134863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1FA5231-1E60-1946-BCEF-16116729C8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1871" y="2033427"/>
            <a:ext cx="2162662" cy="216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3360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CE8738-5F1C-4588-AB2C-F15E553F8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6EC7DE8-C85F-4294-A9B9-154EB08814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fr-FR" dirty="0"/>
              <a:t>A) Document Eduscol qui met en lumière comment le choix des nombres va influer sur les procédures utilisées</a:t>
            </a:r>
          </a:p>
        </p:txBody>
      </p:sp>
    </p:spTree>
    <p:extLst>
      <p:ext uri="{BB962C8B-B14F-4D97-AF65-F5344CB8AC3E}">
        <p14:creationId xmlns:p14="http://schemas.microsoft.com/office/powerpoint/2010/main" val="39368333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EC99DA55-E681-4EE4-AE44-DF5EBC99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E7931197-3084-419A-A2F8-BB8DDD6586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1749" t="23320" r="16125" b="55559"/>
          <a:stretch/>
        </p:blipFill>
        <p:spPr>
          <a:xfrm>
            <a:off x="2704904" y="3090661"/>
            <a:ext cx="6782192" cy="1545043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368A464-20E7-4CC4-B6CC-E9A1748CC1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125" t="33635" r="15125" b="50000"/>
          <a:stretch/>
        </p:blipFill>
        <p:spPr>
          <a:xfrm>
            <a:off x="4899074" y="630052"/>
            <a:ext cx="6162308" cy="129593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E2AB007-1F63-497F-B224-93A513254C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000" t="37733" r="17625" b="37994"/>
          <a:stretch/>
        </p:blipFill>
        <p:spPr>
          <a:xfrm>
            <a:off x="1403032" y="2356003"/>
            <a:ext cx="4906677" cy="22582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D8200A4-EB9F-4F2E-8934-8F31851E9C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876" t="27532" r="29374" b="25766"/>
          <a:stretch/>
        </p:blipFill>
        <p:spPr>
          <a:xfrm>
            <a:off x="6096000" y="2201681"/>
            <a:ext cx="4917126" cy="433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734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EC99DA55-E681-4EE4-AE44-DF5EBC99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E7931197-3084-419A-A2F8-BB8DDD6586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1749" t="23320" r="16125" b="55559"/>
          <a:stretch/>
        </p:blipFill>
        <p:spPr>
          <a:xfrm>
            <a:off x="2704904" y="3090661"/>
            <a:ext cx="6782192" cy="1545043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368A464-20E7-4CC4-B6CC-E9A1748CC1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125" t="33635" r="15125" b="50000"/>
          <a:stretch/>
        </p:blipFill>
        <p:spPr>
          <a:xfrm>
            <a:off x="4899074" y="630052"/>
            <a:ext cx="6162308" cy="129593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E2AB007-1F63-497F-B224-93A513254C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000" t="37733" r="17625" b="37994"/>
          <a:stretch/>
        </p:blipFill>
        <p:spPr>
          <a:xfrm>
            <a:off x="1403032" y="2356003"/>
            <a:ext cx="4906677" cy="22582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D8200A4-EB9F-4F2E-8934-8F31851E9C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876" t="27532" r="29374" b="25766"/>
          <a:stretch/>
        </p:blipFill>
        <p:spPr>
          <a:xfrm>
            <a:off x="6096000" y="2201681"/>
            <a:ext cx="4917126" cy="433979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890B4E2-3FC4-40DB-A338-7BAFEBDB7DC3}"/>
              </a:ext>
            </a:extLst>
          </p:cNvPr>
          <p:cNvSpPr txBox="1"/>
          <p:nvPr/>
        </p:nvSpPr>
        <p:spPr>
          <a:xfrm>
            <a:off x="2155875" y="5148775"/>
            <a:ext cx="36153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dirty="0">
                <a:solidFill>
                  <a:prstClr val="black"/>
                </a:solidFill>
                <a:latin typeface="Calibri"/>
              </a:rPr>
              <a:t>Linéarité pour l’addition</a:t>
            </a:r>
          </a:p>
          <a:p>
            <a:pPr defTabSz="457200"/>
            <a:r>
              <a:rPr lang="fr-FR" dirty="0">
                <a:solidFill>
                  <a:prstClr val="black"/>
                </a:solidFill>
                <a:latin typeface="Calibri"/>
              </a:rPr>
              <a:t>9+15=24</a:t>
            </a:r>
          </a:p>
          <a:p>
            <a:pPr defTabSz="457200"/>
            <a:r>
              <a:rPr lang="fr-FR" dirty="0">
                <a:solidFill>
                  <a:prstClr val="black"/>
                </a:solidFill>
                <a:latin typeface="Calibri"/>
              </a:rPr>
              <a:t>Donc 6+10=16 œufs</a:t>
            </a:r>
          </a:p>
        </p:txBody>
      </p:sp>
    </p:spTree>
    <p:extLst>
      <p:ext uri="{BB962C8B-B14F-4D97-AF65-F5344CB8AC3E}">
        <p14:creationId xmlns:p14="http://schemas.microsoft.com/office/powerpoint/2010/main" val="33769415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5FF3B9-3906-41E0-80B1-22533D9AE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2FAB328C-D572-42C5-B79B-4D734B706C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9151" t="37687" r="14259" b="40944"/>
          <a:stretch/>
        </p:blipFill>
        <p:spPr>
          <a:xfrm>
            <a:off x="1740878" y="404448"/>
            <a:ext cx="7297614" cy="188182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2A06BB1-8607-4CF7-BA12-BD3B00A448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134" t="29482" r="30322" b="12107"/>
          <a:stretch/>
        </p:blipFill>
        <p:spPr>
          <a:xfrm>
            <a:off x="3885077" y="2542535"/>
            <a:ext cx="4421845" cy="383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4642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5FF3B9-3906-41E0-80B1-22533D9AE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2FAB328C-D572-42C5-B79B-4D734B706C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9151" t="37687" r="14259" b="40944"/>
          <a:stretch/>
        </p:blipFill>
        <p:spPr>
          <a:xfrm>
            <a:off x="1740878" y="404448"/>
            <a:ext cx="7297614" cy="188182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2A06BB1-8607-4CF7-BA12-BD3B00A448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134" t="29482" r="30322" b="12107"/>
          <a:stretch/>
        </p:blipFill>
        <p:spPr>
          <a:xfrm>
            <a:off x="3885077" y="2542535"/>
            <a:ext cx="4421845" cy="383619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8255814-F709-43C2-B19F-10B97E4FD29B}"/>
              </a:ext>
            </a:extLst>
          </p:cNvPr>
          <p:cNvSpPr txBox="1"/>
          <p:nvPr/>
        </p:nvSpPr>
        <p:spPr>
          <a:xfrm>
            <a:off x="8162779" y="2785403"/>
            <a:ext cx="22883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dirty="0">
                <a:solidFill>
                  <a:prstClr val="black"/>
                </a:solidFill>
                <a:latin typeface="Calibri"/>
              </a:rPr>
              <a:t>Linéarité soustractive</a:t>
            </a:r>
          </a:p>
          <a:p>
            <a:pPr defTabSz="457200"/>
            <a:r>
              <a:rPr lang="fr-FR" dirty="0">
                <a:solidFill>
                  <a:prstClr val="black"/>
                </a:solidFill>
                <a:latin typeface="Calibri"/>
              </a:rPr>
              <a:t>15-9=6</a:t>
            </a:r>
          </a:p>
          <a:p>
            <a:pPr defTabSz="457200"/>
            <a:r>
              <a:rPr lang="fr-FR" dirty="0">
                <a:solidFill>
                  <a:prstClr val="black"/>
                </a:solidFill>
                <a:latin typeface="Calibri"/>
              </a:rPr>
              <a:t>Donc 10-6=4 œufs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E4C6CE5-0BB4-4F41-BD33-A3D6726ABBA8}"/>
              </a:ext>
            </a:extLst>
          </p:cNvPr>
          <p:cNvSpPr txBox="1"/>
          <p:nvPr/>
        </p:nvSpPr>
        <p:spPr>
          <a:xfrm>
            <a:off x="7895492" y="4375053"/>
            <a:ext cx="33199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dirty="0">
                <a:solidFill>
                  <a:prstClr val="black"/>
                </a:solidFill>
                <a:latin typeface="Calibri"/>
              </a:rPr>
              <a:t>Relation connue en divisant par 10 (1oeuf pour 1,5 personnes).</a:t>
            </a:r>
          </a:p>
          <a:p>
            <a:pPr defTabSz="457200"/>
            <a:endParaRPr lang="fr-FR" dirty="0">
              <a:solidFill>
                <a:prstClr val="black"/>
              </a:solidFill>
              <a:latin typeface="Calibri"/>
            </a:endParaRPr>
          </a:p>
          <a:p>
            <a:pPr defTabSz="457200"/>
            <a:r>
              <a:rPr lang="fr-FR" dirty="0">
                <a:solidFill>
                  <a:prstClr val="black"/>
                </a:solidFill>
                <a:latin typeface="Calibri"/>
              </a:rPr>
              <a:t>Puis linéarité multiplicative 2 fois.</a:t>
            </a:r>
          </a:p>
        </p:txBody>
      </p:sp>
    </p:spTree>
    <p:extLst>
      <p:ext uri="{BB962C8B-B14F-4D97-AF65-F5344CB8AC3E}">
        <p14:creationId xmlns:p14="http://schemas.microsoft.com/office/powerpoint/2010/main" val="2496781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FA22B0E8-093D-1C43-928B-667D44082A40}"/>
              </a:ext>
            </a:extLst>
          </p:cNvPr>
          <p:cNvSpPr txBox="1"/>
          <p:nvPr/>
        </p:nvSpPr>
        <p:spPr>
          <a:xfrm>
            <a:off x="2367136" y="89476"/>
            <a:ext cx="8681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3600" dirty="0">
                <a:solidFill>
                  <a:prstClr val="black"/>
                </a:solidFill>
                <a:latin typeface="Calibri"/>
              </a:rPr>
              <a:t>La proportionnalité: une modélisation du réel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D7E66D2-9644-6E43-95B3-982519FDD0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7290" y="2259013"/>
            <a:ext cx="2592387" cy="646112"/>
          </a:xfrm>
          <a:prstGeom prst="rect">
            <a:avLst/>
          </a:prstGeom>
          <a:ln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457200">
              <a:buClr>
                <a:srgbClr val="000000"/>
              </a:buClr>
              <a:buSzPct val="100000"/>
            </a:pPr>
            <a:r>
              <a:rPr lang="fr-FR" altLang="fr-FR" b="1" dirty="0">
                <a:solidFill>
                  <a:prstClr val="black"/>
                </a:solidFill>
                <a:latin typeface="Calibri"/>
              </a:rPr>
              <a:t>Situation réelle ou évoquée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6F82C6B7-83C7-B240-97A9-0C3ACA78206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75277" y="2727325"/>
            <a:ext cx="1800225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4A2131B9-C1AD-2748-A0F5-2397F877D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5890" y="2085975"/>
            <a:ext cx="2160587" cy="36988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defTabSz="457200">
              <a:buClr>
                <a:srgbClr val="000000"/>
              </a:buClr>
              <a:buSzPct val="100000"/>
            </a:pPr>
            <a:r>
              <a:rPr lang="fr-FR" altLang="fr-FR" b="1">
                <a:solidFill>
                  <a:prstClr val="black"/>
                </a:solidFill>
                <a:latin typeface="Calibri"/>
              </a:rPr>
              <a:t>mathématisation</a:t>
            </a:r>
            <a:endParaRPr lang="fr-FR" altLang="fr-F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7FA8AC5-D0FD-4147-B9B4-81C05E41A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2713" y="3397250"/>
            <a:ext cx="1276350" cy="3683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defTabSz="457200">
              <a:buClr>
                <a:srgbClr val="000000"/>
              </a:buClr>
              <a:buSzPct val="100000"/>
            </a:pPr>
            <a:r>
              <a:rPr lang="fr-FR" altLang="fr-FR" b="1">
                <a:solidFill>
                  <a:prstClr val="black"/>
                </a:solidFill>
                <a:latin typeface="Calibri"/>
              </a:rPr>
              <a:t>calcul</a:t>
            </a:r>
            <a:endParaRPr lang="fr-FR" altLang="fr-FR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0C32AD69-F9A0-1948-BDE4-0E801DED4B1C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375277" y="5018088"/>
            <a:ext cx="1800225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D0B6F6D9-F493-C542-B900-0FA29C1AD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0650" y="5156200"/>
            <a:ext cx="2160588" cy="36988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defTabSz="457200">
              <a:buClr>
                <a:srgbClr val="000000"/>
              </a:buClr>
              <a:buSzPct val="100000"/>
            </a:pPr>
            <a:r>
              <a:rPr lang="fr-FR" altLang="fr-FR" b="1">
                <a:solidFill>
                  <a:prstClr val="black"/>
                </a:solidFill>
                <a:latin typeface="Calibri"/>
              </a:rPr>
              <a:t>interprétation</a:t>
            </a:r>
            <a:endParaRPr lang="fr-FR" altLang="fr-FR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37535249-D1CE-6A47-8D6C-72A03FC2D915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792540" y="3068640"/>
            <a:ext cx="47625" cy="12969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97784864-618C-4E42-982C-AE8591CB6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4540" y="3532190"/>
            <a:ext cx="1476375" cy="36988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defTabSz="457200">
              <a:buClr>
                <a:srgbClr val="000000"/>
              </a:buClr>
              <a:buSzPct val="100000"/>
            </a:pPr>
            <a:r>
              <a:rPr lang="fr-FR" altLang="fr-FR" b="1">
                <a:solidFill>
                  <a:prstClr val="black"/>
                </a:solidFill>
                <a:latin typeface="Calibri"/>
              </a:rPr>
              <a:t>vérification</a:t>
            </a:r>
            <a:endParaRPr lang="fr-FR" altLang="fr-F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F5791863-3F89-F74D-9F8A-2A0B07C7A9E6}"/>
              </a:ext>
            </a:extLst>
          </p:cNvPr>
          <p:cNvSpPr/>
          <p:nvPr/>
        </p:nvSpPr>
        <p:spPr bwMode="auto">
          <a:xfrm>
            <a:off x="3606800" y="1700213"/>
            <a:ext cx="5297488" cy="4735512"/>
          </a:xfrm>
          <a:prstGeom prst="arc">
            <a:avLst>
              <a:gd name="adj1" fmla="val 13716161"/>
              <a:gd name="adj2" fmla="val 11107287"/>
            </a:avLst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/>
          <a:lstStyle/>
          <a:p>
            <a:pPr defTabSz="457200">
              <a:buClr>
                <a:srgbClr val="000000"/>
              </a:buClr>
              <a:buSzPct val="100000"/>
              <a:defRPr/>
            </a:pPr>
            <a:endParaRPr lang="fr-FR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7" name="ZoneTexte 1">
            <a:extLst>
              <a:ext uri="{FF2B5EF4-FFF2-40B4-BE49-F238E27FC236}">
                <a16:creationId xmlns:a16="http://schemas.microsoft.com/office/drawing/2014/main" id="{AC1CF9B8-F0DE-7E4C-9A79-5897DF6DB3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4289" y="6435725"/>
            <a:ext cx="18805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>
              <a:buClr>
                <a:srgbClr val="000000"/>
              </a:buClr>
              <a:buSzPct val="100000"/>
            </a:pPr>
            <a:r>
              <a:rPr lang="fr-FR" altLang="fr-FR" dirty="0">
                <a:solidFill>
                  <a:prstClr val="black"/>
                </a:solidFill>
                <a:latin typeface="Calibri"/>
              </a:rPr>
              <a:t>LEMA – PISA 2003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7B241C94-1CE8-B94E-ADCC-F71663919EE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8399463" y="3062289"/>
            <a:ext cx="0" cy="130333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4FCA6CB2-9125-FD44-BF9F-3F09ABA129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8388" y="2237255"/>
            <a:ext cx="2271800" cy="646331"/>
          </a:xfrm>
          <a:prstGeom prst="rect">
            <a:avLst/>
          </a:prstGeom>
          <a:ln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457200">
              <a:buClr>
                <a:srgbClr val="000000"/>
              </a:buClr>
              <a:buSzPct val="100000"/>
            </a:pPr>
            <a:r>
              <a:rPr lang="fr-FR" altLang="fr-FR" b="1" dirty="0">
                <a:solidFill>
                  <a:prstClr val="black"/>
                </a:solidFill>
                <a:latin typeface="Calibri"/>
              </a:rPr>
              <a:t>Situation </a:t>
            </a:r>
          </a:p>
          <a:p>
            <a:pPr algn="ctr" defTabSz="457200">
              <a:buClr>
                <a:srgbClr val="000000"/>
              </a:buClr>
              <a:buSzPct val="100000"/>
            </a:pPr>
            <a:r>
              <a:rPr lang="fr-FR" altLang="fr-FR" b="1" dirty="0">
                <a:solidFill>
                  <a:prstClr val="black"/>
                </a:solidFill>
                <a:latin typeface="Calibri"/>
              </a:rPr>
              <a:t>mathématique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4ACAAA6-FDA4-954D-AAFE-24CE3AECC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6547" y="4509573"/>
            <a:ext cx="2592387" cy="369332"/>
          </a:xfrm>
          <a:prstGeom prst="rect">
            <a:avLst/>
          </a:prstGeom>
          <a:ln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457200">
              <a:buClr>
                <a:srgbClr val="000000"/>
              </a:buClr>
              <a:buSzPct val="100000"/>
            </a:pPr>
            <a:r>
              <a:rPr lang="fr-FR" altLang="fr-FR" b="1">
                <a:solidFill>
                  <a:prstClr val="black"/>
                </a:solidFill>
                <a:latin typeface="Calibri"/>
              </a:rPr>
              <a:t>Solution mathématique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F84191A-BAB1-D849-A42F-739346EAE4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4765" y="4694240"/>
            <a:ext cx="2592387" cy="369887"/>
          </a:xfrm>
          <a:prstGeom prst="rect">
            <a:avLst/>
          </a:prstGeom>
          <a:ln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457200">
              <a:buClr>
                <a:srgbClr val="000000"/>
              </a:buClr>
              <a:buSzPct val="100000"/>
            </a:pPr>
            <a:r>
              <a:rPr lang="fr-FR" altLang="fr-FR" b="1">
                <a:solidFill>
                  <a:prstClr val="black"/>
                </a:solidFill>
                <a:latin typeface="Calibri"/>
              </a:rPr>
              <a:t>Solution réelle</a:t>
            </a:r>
          </a:p>
        </p:txBody>
      </p:sp>
    </p:spTree>
    <p:extLst>
      <p:ext uri="{BB962C8B-B14F-4D97-AF65-F5344CB8AC3E}">
        <p14:creationId xmlns:p14="http://schemas.microsoft.com/office/powerpoint/2010/main" val="278894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1" grpId="0" animBg="1"/>
      <p:bldP spid="13" grpId="0" animBg="1"/>
      <p:bldP spid="15" grpId="0" animBg="1"/>
      <p:bldP spid="17" grpId="0"/>
      <p:bldP spid="5" grpId="0" animBg="1"/>
      <p:bldP spid="6" grpId="0" animBg="1"/>
      <p:bldP spid="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25120B-23AF-42B8-8538-90D1895A6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3313AFE9-C18E-4541-A611-D97FA6D669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8609" t="29783" r="14259" b="52104"/>
          <a:stretch/>
        </p:blipFill>
        <p:spPr>
          <a:xfrm>
            <a:off x="1384740" y="283779"/>
            <a:ext cx="7893267" cy="170547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042646E-80AB-40E2-9156-88B5C8486E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788" t="32025" r="23289" b="11644"/>
          <a:stretch/>
        </p:blipFill>
        <p:spPr>
          <a:xfrm>
            <a:off x="3255579" y="1989251"/>
            <a:ext cx="5680841" cy="440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8509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25120B-23AF-42B8-8538-90D1895A6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3313AFE9-C18E-4541-A611-D97FA6D669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8609" t="29783" r="14259" b="52104"/>
          <a:stretch/>
        </p:blipFill>
        <p:spPr>
          <a:xfrm>
            <a:off x="1384740" y="283779"/>
            <a:ext cx="7893267" cy="170547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042646E-80AB-40E2-9156-88B5C8486E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788" t="32025" r="23289" b="11644"/>
          <a:stretch/>
        </p:blipFill>
        <p:spPr>
          <a:xfrm>
            <a:off x="3255579" y="1989251"/>
            <a:ext cx="5680841" cy="440850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A57DA66-16BF-4063-B719-68A97DEE6E0F}"/>
              </a:ext>
            </a:extLst>
          </p:cNvPr>
          <p:cNvSpPr txBox="1"/>
          <p:nvPr/>
        </p:nvSpPr>
        <p:spPr>
          <a:xfrm>
            <a:off x="7529732" y="2574388"/>
            <a:ext cx="3277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dirty="0">
                <a:solidFill>
                  <a:prstClr val="black"/>
                </a:solidFill>
                <a:latin typeface="Calibri"/>
              </a:rPr>
              <a:t>Linéarité multiplicative : 45 c’est 5 fois plus que 9.</a:t>
            </a:r>
          </a:p>
          <a:p>
            <a:pPr defTabSz="457200"/>
            <a:r>
              <a:rPr lang="fr-FR" dirty="0">
                <a:solidFill>
                  <a:prstClr val="black"/>
                </a:solidFill>
                <a:latin typeface="Calibri"/>
              </a:rPr>
              <a:t>Donc 6 œufs x 5=30 œufs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5923C7C-FD62-4C9F-807B-A2EFCDAA49E5}"/>
              </a:ext>
            </a:extLst>
          </p:cNvPr>
          <p:cNvSpPr txBox="1"/>
          <p:nvPr/>
        </p:nvSpPr>
        <p:spPr>
          <a:xfrm>
            <a:off x="8444132" y="4692281"/>
            <a:ext cx="27854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dirty="0">
                <a:solidFill>
                  <a:prstClr val="black"/>
                </a:solidFill>
                <a:latin typeface="Calibri"/>
              </a:rPr>
              <a:t>Linéarité additive.</a:t>
            </a:r>
          </a:p>
          <a:p>
            <a:pPr defTabSz="457200"/>
            <a:r>
              <a:rPr lang="fr-FR" dirty="0">
                <a:solidFill>
                  <a:prstClr val="black"/>
                </a:solidFill>
                <a:latin typeface="Calibri"/>
              </a:rPr>
              <a:t>Addition itérée très proche de la multiplication.</a:t>
            </a:r>
          </a:p>
        </p:txBody>
      </p:sp>
    </p:spTree>
    <p:extLst>
      <p:ext uri="{BB962C8B-B14F-4D97-AF65-F5344CB8AC3E}">
        <p14:creationId xmlns:p14="http://schemas.microsoft.com/office/powerpoint/2010/main" val="177578371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E7341B-0DC4-4ADE-8563-551F9503B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0615DB31-3D67-4570-876B-722EBA8B71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0958" t="24209" r="14259" b="56892"/>
          <a:stretch/>
        </p:blipFill>
        <p:spPr>
          <a:xfrm>
            <a:off x="2109110" y="587901"/>
            <a:ext cx="7973778" cy="189186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5D79032-5893-416E-A1C2-D5183715B6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061" t="47311" r="28859" b="30821"/>
          <a:stretch/>
        </p:blipFill>
        <p:spPr>
          <a:xfrm>
            <a:off x="1694792" y="3064393"/>
            <a:ext cx="3649774" cy="201740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A677133-377C-48C4-B566-BF64497998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299" t="35988" r="21857" b="30821"/>
          <a:stretch/>
        </p:blipFill>
        <p:spPr>
          <a:xfrm>
            <a:off x="5620957" y="2853560"/>
            <a:ext cx="4877932" cy="247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4538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E7341B-0DC4-4ADE-8563-551F9503B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0615DB31-3D67-4570-876B-722EBA8B71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0958" t="24209" r="14259" b="56892"/>
          <a:stretch/>
        </p:blipFill>
        <p:spPr>
          <a:xfrm>
            <a:off x="2109110" y="587901"/>
            <a:ext cx="7973778" cy="189186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5D79032-5893-416E-A1C2-D5183715B6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061" t="47311" r="28859" b="30821"/>
          <a:stretch/>
        </p:blipFill>
        <p:spPr>
          <a:xfrm>
            <a:off x="1694792" y="3064393"/>
            <a:ext cx="3649774" cy="201740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A677133-377C-48C4-B566-BF64497998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299" t="35988" r="21857" b="30821"/>
          <a:stretch/>
        </p:blipFill>
        <p:spPr>
          <a:xfrm>
            <a:off x="5620957" y="2853560"/>
            <a:ext cx="4877932" cy="247060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2C2B0DF-4868-43D7-A8A2-57143090E9AE}"/>
              </a:ext>
            </a:extLst>
          </p:cNvPr>
          <p:cNvSpPr txBox="1"/>
          <p:nvPr/>
        </p:nvSpPr>
        <p:spPr>
          <a:xfrm>
            <a:off x="1818250" y="5324168"/>
            <a:ext cx="35263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dirty="0">
                <a:solidFill>
                  <a:prstClr val="black"/>
                </a:solidFill>
                <a:latin typeface="Calibri"/>
              </a:rPr>
              <a:t>Retour à l’unité : 1 œuf pour 2 personnes.</a:t>
            </a:r>
          </a:p>
          <a:p>
            <a:pPr defTabSz="457200"/>
            <a:r>
              <a:rPr lang="fr-FR" dirty="0">
                <a:solidFill>
                  <a:prstClr val="black"/>
                </a:solidFill>
                <a:latin typeface="Calibri"/>
              </a:rPr>
              <a:t>Donc 3 œufs pour 6 personnes</a:t>
            </a:r>
          </a:p>
        </p:txBody>
      </p:sp>
    </p:spTree>
    <p:extLst>
      <p:ext uri="{BB962C8B-B14F-4D97-AF65-F5344CB8AC3E}">
        <p14:creationId xmlns:p14="http://schemas.microsoft.com/office/powerpoint/2010/main" val="173566730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86A927-AF30-4E7C-8A14-691F272DF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2F4C0BA-27C7-4A6E-B47D-C9CE610659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fr-FR" dirty="0"/>
              <a:t>B) Analyse de ses outils</a:t>
            </a:r>
          </a:p>
        </p:txBody>
      </p:sp>
    </p:spTree>
    <p:extLst>
      <p:ext uri="{BB962C8B-B14F-4D97-AF65-F5344CB8AC3E}">
        <p14:creationId xmlns:p14="http://schemas.microsoft.com/office/powerpoint/2010/main" val="227868709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F05CE5D-1B0B-9147-9471-9A25D494C025}"/>
              </a:ext>
            </a:extLst>
          </p:cNvPr>
          <p:cNvSpPr txBox="1"/>
          <p:nvPr/>
        </p:nvSpPr>
        <p:spPr>
          <a:xfrm>
            <a:off x="2205256" y="93399"/>
            <a:ext cx="584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3600" dirty="0">
                <a:solidFill>
                  <a:prstClr val="black"/>
                </a:solidFill>
                <a:latin typeface="Calibri"/>
              </a:rPr>
              <a:t>La proportionnalité au cycle 3</a:t>
            </a:r>
          </a:p>
        </p:txBody>
      </p:sp>
      <p:sp>
        <p:nvSpPr>
          <p:cNvPr id="9" name="Titre 3">
            <a:extLst>
              <a:ext uri="{FF2B5EF4-FFF2-40B4-BE49-F238E27FC236}">
                <a16:creationId xmlns:a16="http://schemas.microsoft.com/office/drawing/2014/main" id="{6868E5A0-D242-9943-BF94-9D5FED8CFF6B}"/>
              </a:ext>
            </a:extLst>
          </p:cNvPr>
          <p:cNvSpPr txBox="1">
            <a:spLocks/>
          </p:cNvSpPr>
          <p:nvPr/>
        </p:nvSpPr>
        <p:spPr>
          <a:xfrm>
            <a:off x="2205256" y="4538821"/>
            <a:ext cx="8080356" cy="17174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4800" dirty="0">
                <a:solidFill>
                  <a:prstClr val="black"/>
                </a:solidFill>
                <a:latin typeface="Calibri"/>
              </a:rPr>
              <a:t>5-Comment aider les élèves à surmonter les difficultés ?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44D9E92-4AF5-C14E-AB0B-8A3E2F4E5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1397" y="2144364"/>
            <a:ext cx="2147290" cy="214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206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F05CE5D-1B0B-9147-9471-9A25D494C025}"/>
              </a:ext>
            </a:extLst>
          </p:cNvPr>
          <p:cNvSpPr txBox="1"/>
          <p:nvPr/>
        </p:nvSpPr>
        <p:spPr>
          <a:xfrm>
            <a:off x="2205256" y="93399"/>
            <a:ext cx="30905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3600" dirty="0">
                <a:solidFill>
                  <a:prstClr val="black"/>
                </a:solidFill>
                <a:latin typeface="Calibri"/>
              </a:rPr>
              <a:t>Aider les élèves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078ADF7-F946-8942-8D61-2CBAB0EC29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17" r="41216" b="8628"/>
          <a:stretch/>
        </p:blipFill>
        <p:spPr>
          <a:xfrm>
            <a:off x="1799650" y="5513672"/>
            <a:ext cx="405607" cy="50178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F0D1455-829F-0D42-BD6F-40FCAC9825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3398" y="817145"/>
            <a:ext cx="743539" cy="743539"/>
          </a:xfrm>
          <a:prstGeom prst="rect">
            <a:avLst/>
          </a:prstGeom>
        </p:spPr>
      </p:pic>
      <p:sp>
        <p:nvSpPr>
          <p:cNvPr id="17" name="Text Box 1">
            <a:extLst>
              <a:ext uri="{FF2B5EF4-FFF2-40B4-BE49-F238E27FC236}">
                <a16:creationId xmlns:a16="http://schemas.microsoft.com/office/drawing/2014/main" id="{875BEA73-F6F2-3843-95D9-A7535C5A9C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3" y="776817"/>
            <a:ext cx="5011413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defTabSz="457200">
              <a:spcBef>
                <a:spcPct val="0"/>
              </a:spcBef>
              <a:buClrTx/>
            </a:pPr>
            <a:r>
              <a:rPr lang="fr-FR" altLang="fr-FR" sz="2400" dirty="0">
                <a:latin typeface="Calibri"/>
              </a:rPr>
              <a:t>Erreur classique: choix de la procédure</a:t>
            </a: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D2FC68E6-91FF-6246-8FCB-1868A3F79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1318014"/>
            <a:ext cx="7342187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AF768155-39EB-6340-82E8-AB280D071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2573344"/>
            <a:ext cx="7342187" cy="313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" name="ZoneTexte 21">
            <a:hlinkClick r:id="rId7" action="ppaction://hlinkfile"/>
            <a:extLst>
              <a:ext uri="{FF2B5EF4-FFF2-40B4-BE49-F238E27FC236}">
                <a16:creationId xmlns:a16="http://schemas.microsoft.com/office/drawing/2014/main" id="{A114D37F-8B34-CF41-B807-B975EF478C96}"/>
              </a:ext>
            </a:extLst>
          </p:cNvPr>
          <p:cNvSpPr txBox="1"/>
          <p:nvPr/>
        </p:nvSpPr>
        <p:spPr>
          <a:xfrm rot="20406862">
            <a:off x="7138286" y="6069097"/>
            <a:ext cx="1511300" cy="369888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defTabSz="457200">
              <a:defRPr/>
            </a:pPr>
            <a:r>
              <a:rPr lang="fr-FR" dirty="0">
                <a:solidFill>
                  <a:prstClr val="black"/>
                </a:solidFill>
                <a:latin typeface="Calibri"/>
              </a:rPr>
              <a:t>Doc. eduscol</a:t>
            </a:r>
          </a:p>
        </p:txBody>
      </p:sp>
    </p:spTree>
    <p:extLst>
      <p:ext uri="{BB962C8B-B14F-4D97-AF65-F5344CB8AC3E}">
        <p14:creationId xmlns:p14="http://schemas.microsoft.com/office/powerpoint/2010/main" val="202795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F05CE5D-1B0B-9147-9471-9A25D494C025}"/>
              </a:ext>
            </a:extLst>
          </p:cNvPr>
          <p:cNvSpPr txBox="1"/>
          <p:nvPr/>
        </p:nvSpPr>
        <p:spPr>
          <a:xfrm>
            <a:off x="2205256" y="93399"/>
            <a:ext cx="30905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3600" dirty="0">
                <a:solidFill>
                  <a:prstClr val="black"/>
                </a:solidFill>
                <a:latin typeface="Calibri"/>
              </a:rPr>
              <a:t>Aider les élèves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078ADF7-F946-8942-8D61-2CBAB0EC29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17" r="41216" b="8628"/>
          <a:stretch/>
        </p:blipFill>
        <p:spPr>
          <a:xfrm>
            <a:off x="1799650" y="5513672"/>
            <a:ext cx="405607" cy="50178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F0D1455-829F-0D42-BD6F-40FCAC9825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3398" y="817145"/>
            <a:ext cx="743539" cy="743539"/>
          </a:xfrm>
          <a:prstGeom prst="rect">
            <a:avLst/>
          </a:prstGeom>
        </p:spPr>
      </p:pic>
      <p:sp>
        <p:nvSpPr>
          <p:cNvPr id="17" name="Text Box 1">
            <a:extLst>
              <a:ext uri="{FF2B5EF4-FFF2-40B4-BE49-F238E27FC236}">
                <a16:creationId xmlns:a16="http://schemas.microsoft.com/office/drawing/2014/main" id="{875BEA73-F6F2-3843-95D9-A7535C5A9C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3" y="776817"/>
            <a:ext cx="5011413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defTabSz="457200">
              <a:spcBef>
                <a:spcPct val="0"/>
              </a:spcBef>
              <a:buClrTx/>
            </a:pPr>
            <a:r>
              <a:rPr lang="fr-FR" altLang="fr-FR" sz="2400" dirty="0">
                <a:latin typeface="Calibri"/>
              </a:rPr>
              <a:t>Erreur classique: choix de la procédure</a:t>
            </a: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D2FC68E6-91FF-6246-8FCB-1868A3F79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1318014"/>
            <a:ext cx="7342187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AF768155-39EB-6340-82E8-AB280D071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2573344"/>
            <a:ext cx="7342187" cy="313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" name="Text Box 7">
            <a:extLst>
              <a:ext uri="{FF2B5EF4-FFF2-40B4-BE49-F238E27FC236}">
                <a16:creationId xmlns:a16="http://schemas.microsoft.com/office/drawing/2014/main" id="{CF72C31D-23C5-0C47-B242-916F7FBFDC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5256" y="5748918"/>
            <a:ext cx="568868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defTabSz="457200">
              <a:spcBef>
                <a:spcPts val="1125"/>
              </a:spcBef>
              <a:buClrTx/>
            </a:pPr>
            <a:r>
              <a:rPr lang="fr-FR" altLang="fr-FR" sz="2400" dirty="0">
                <a:latin typeface="Calibri"/>
              </a:rPr>
              <a:t>Attention à ne pas « formaliser » trop tôt !</a:t>
            </a:r>
          </a:p>
        </p:txBody>
      </p:sp>
      <p:sp>
        <p:nvSpPr>
          <p:cNvPr id="22" name="ZoneTexte 21">
            <a:hlinkClick r:id="rId7" action="ppaction://hlinkfile"/>
            <a:extLst>
              <a:ext uri="{FF2B5EF4-FFF2-40B4-BE49-F238E27FC236}">
                <a16:creationId xmlns:a16="http://schemas.microsoft.com/office/drawing/2014/main" id="{A114D37F-8B34-CF41-B807-B975EF478C96}"/>
              </a:ext>
            </a:extLst>
          </p:cNvPr>
          <p:cNvSpPr txBox="1"/>
          <p:nvPr/>
        </p:nvSpPr>
        <p:spPr>
          <a:xfrm rot="20406862">
            <a:off x="7138286" y="6069097"/>
            <a:ext cx="1511300" cy="369888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defTabSz="457200">
              <a:defRPr/>
            </a:pPr>
            <a:r>
              <a:rPr lang="fr-FR" dirty="0">
                <a:solidFill>
                  <a:prstClr val="black"/>
                </a:solidFill>
                <a:latin typeface="Calibri"/>
              </a:rPr>
              <a:t>Doc. eduscol</a:t>
            </a:r>
          </a:p>
        </p:txBody>
      </p:sp>
    </p:spTree>
    <p:extLst>
      <p:ext uri="{BB962C8B-B14F-4D97-AF65-F5344CB8AC3E}">
        <p14:creationId xmlns:p14="http://schemas.microsoft.com/office/powerpoint/2010/main" val="406001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F05CE5D-1B0B-9147-9471-9A25D494C025}"/>
              </a:ext>
            </a:extLst>
          </p:cNvPr>
          <p:cNvSpPr txBox="1"/>
          <p:nvPr/>
        </p:nvSpPr>
        <p:spPr>
          <a:xfrm>
            <a:off x="2205256" y="93399"/>
            <a:ext cx="30905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3600" dirty="0">
                <a:solidFill>
                  <a:prstClr val="black"/>
                </a:solidFill>
                <a:latin typeface="Calibri"/>
              </a:rPr>
              <a:t>Aider les élèves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0F5713A-2620-F446-99FF-0450A2C80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398" y="817145"/>
            <a:ext cx="743539" cy="743539"/>
          </a:xfrm>
          <a:prstGeom prst="rect">
            <a:avLst/>
          </a:prstGeom>
        </p:spPr>
      </p:pic>
      <p:grpSp>
        <p:nvGrpSpPr>
          <p:cNvPr id="12" name="Group 3">
            <a:extLst>
              <a:ext uri="{FF2B5EF4-FFF2-40B4-BE49-F238E27FC236}">
                <a16:creationId xmlns:a16="http://schemas.microsoft.com/office/drawing/2014/main" id="{A9C1D3C1-E888-564C-9DDE-C9095EFEB7F3}"/>
              </a:ext>
            </a:extLst>
          </p:cNvPr>
          <p:cNvGrpSpPr>
            <a:grpSpLocks/>
          </p:cNvGrpSpPr>
          <p:nvPr/>
        </p:nvGrpSpPr>
        <p:grpSpPr bwMode="auto">
          <a:xfrm>
            <a:off x="2301705" y="1560684"/>
            <a:ext cx="7975893" cy="4598103"/>
            <a:chOff x="793" y="1095"/>
            <a:chExt cx="4218" cy="2334"/>
          </a:xfrm>
        </p:grpSpPr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3AB60D35-2741-034F-815A-BC421F4C9F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" y="1095"/>
              <a:ext cx="4092" cy="21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4" name="Picture 5">
              <a:extLst>
                <a:ext uri="{FF2B5EF4-FFF2-40B4-BE49-F238E27FC236}">
                  <a16:creationId xmlns:a16="http://schemas.microsoft.com/office/drawing/2014/main" id="{1DFD90A8-5FF8-7F43-9A2C-4CE98FEDFE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" y="2069"/>
              <a:ext cx="4081" cy="5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5" name="Rectangle 6">
              <a:extLst>
                <a:ext uri="{FF2B5EF4-FFF2-40B4-BE49-F238E27FC236}">
                  <a16:creationId xmlns:a16="http://schemas.microsoft.com/office/drawing/2014/main" id="{A99E56B8-EA74-EE4F-9351-9860881378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614"/>
              <a:ext cx="4218" cy="81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buClr>
                  <a:srgbClr val="000000"/>
                </a:buClr>
                <a:buSzPct val="100000"/>
              </a:pPr>
              <a:endParaRPr lang="fr-FR" altLang="fr-FR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6" name="Text Box 7">
            <a:extLst>
              <a:ext uri="{FF2B5EF4-FFF2-40B4-BE49-F238E27FC236}">
                <a16:creationId xmlns:a16="http://schemas.microsoft.com/office/drawing/2014/main" id="{AB9688B6-3EDC-F34B-9BE0-C0FB65009F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705" y="5012283"/>
            <a:ext cx="756126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defTabSz="457200">
              <a:spcBef>
                <a:spcPts val="1125"/>
              </a:spcBef>
              <a:buClrTx/>
            </a:pPr>
            <a:r>
              <a:rPr lang="fr-FR" altLang="fr-FR" sz="2400" dirty="0">
                <a:latin typeface="Calibri"/>
              </a:rPr>
              <a:t>Pour 4 baguettes de PLUS on paye 4 euros de PLUS !</a:t>
            </a:r>
          </a:p>
        </p:txBody>
      </p:sp>
      <p:sp>
        <p:nvSpPr>
          <p:cNvPr id="11" name="Text Box 1">
            <a:extLst>
              <a:ext uri="{FF2B5EF4-FFF2-40B4-BE49-F238E27FC236}">
                <a16:creationId xmlns:a16="http://schemas.microsoft.com/office/drawing/2014/main" id="{71508FBC-43D4-9346-BFA4-BE4FFA783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6937" y="742904"/>
            <a:ext cx="6027397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defTabSz="457200">
              <a:spcBef>
                <a:spcPct val="0"/>
              </a:spcBef>
              <a:buClrTx/>
            </a:pPr>
            <a:r>
              <a:rPr lang="fr-FR" altLang="fr-FR" sz="2400" dirty="0">
                <a:latin typeface="Calibri"/>
              </a:rPr>
              <a:t>Erreur classique: persistance du modèle additif</a:t>
            </a:r>
          </a:p>
        </p:txBody>
      </p:sp>
    </p:spTree>
    <p:extLst>
      <p:ext uri="{BB962C8B-B14F-4D97-AF65-F5344CB8AC3E}">
        <p14:creationId xmlns:p14="http://schemas.microsoft.com/office/powerpoint/2010/main" val="221085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F05CE5D-1B0B-9147-9471-9A25D494C025}"/>
              </a:ext>
            </a:extLst>
          </p:cNvPr>
          <p:cNvSpPr txBox="1"/>
          <p:nvPr/>
        </p:nvSpPr>
        <p:spPr>
          <a:xfrm>
            <a:off x="2205256" y="93399"/>
            <a:ext cx="30905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3600" dirty="0">
                <a:solidFill>
                  <a:prstClr val="black"/>
                </a:solidFill>
                <a:latin typeface="Calibri"/>
              </a:rPr>
              <a:t>Aider les élèves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09D99ED-85C8-1F44-9CA9-6B04E82A91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17" r="41216" b="8628"/>
          <a:stretch/>
        </p:blipFill>
        <p:spPr>
          <a:xfrm>
            <a:off x="1393398" y="4193925"/>
            <a:ext cx="554229" cy="68564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0F5713A-2620-F446-99FF-0450A2C80E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3398" y="817145"/>
            <a:ext cx="743539" cy="743539"/>
          </a:xfrm>
          <a:prstGeom prst="rect">
            <a:avLst/>
          </a:prstGeom>
        </p:spPr>
      </p:pic>
      <p:grpSp>
        <p:nvGrpSpPr>
          <p:cNvPr id="12" name="Group 3">
            <a:extLst>
              <a:ext uri="{FF2B5EF4-FFF2-40B4-BE49-F238E27FC236}">
                <a16:creationId xmlns:a16="http://schemas.microsoft.com/office/drawing/2014/main" id="{A9C1D3C1-E888-564C-9DDE-C9095EFEB7F3}"/>
              </a:ext>
            </a:extLst>
          </p:cNvPr>
          <p:cNvGrpSpPr>
            <a:grpSpLocks/>
          </p:cNvGrpSpPr>
          <p:nvPr/>
        </p:nvGrpSpPr>
        <p:grpSpPr bwMode="auto">
          <a:xfrm>
            <a:off x="2136937" y="1216978"/>
            <a:ext cx="6696075" cy="3705225"/>
            <a:chOff x="793" y="1095"/>
            <a:chExt cx="4218" cy="2334"/>
          </a:xfrm>
        </p:grpSpPr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3AB60D35-2741-034F-815A-BC421F4C9F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" y="1095"/>
              <a:ext cx="4092" cy="21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4" name="Picture 5">
              <a:extLst>
                <a:ext uri="{FF2B5EF4-FFF2-40B4-BE49-F238E27FC236}">
                  <a16:creationId xmlns:a16="http://schemas.microsoft.com/office/drawing/2014/main" id="{1DFD90A8-5FF8-7F43-9A2C-4CE98FEDFE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" y="2069"/>
              <a:ext cx="4081" cy="5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5" name="Rectangle 6">
              <a:extLst>
                <a:ext uri="{FF2B5EF4-FFF2-40B4-BE49-F238E27FC236}">
                  <a16:creationId xmlns:a16="http://schemas.microsoft.com/office/drawing/2014/main" id="{A99E56B8-EA74-EE4F-9351-9860881378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614"/>
              <a:ext cx="4218" cy="81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buClr>
                  <a:srgbClr val="000000"/>
                </a:buClr>
                <a:buSzPct val="100000"/>
              </a:pPr>
              <a:endParaRPr lang="fr-FR" altLang="fr-FR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6" name="Text Box 7">
            <a:extLst>
              <a:ext uri="{FF2B5EF4-FFF2-40B4-BE49-F238E27FC236}">
                <a16:creationId xmlns:a16="http://schemas.microsoft.com/office/drawing/2014/main" id="{AB9688B6-3EDC-F34B-9BE0-C0FB65009F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6817" y="3765872"/>
            <a:ext cx="756126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defTabSz="457200">
              <a:spcBef>
                <a:spcPts val="1125"/>
              </a:spcBef>
              <a:buClrTx/>
            </a:pPr>
            <a:r>
              <a:rPr lang="fr-FR" altLang="fr-FR" sz="2400" dirty="0">
                <a:latin typeface="Calibri"/>
              </a:rPr>
              <a:t>Pour 4 baguettes de PLUS on paye 4 euros de PLUS !</a:t>
            </a:r>
          </a:p>
        </p:txBody>
      </p:sp>
      <p:sp>
        <p:nvSpPr>
          <p:cNvPr id="17" name="Text Box 8">
            <a:extLst>
              <a:ext uri="{FF2B5EF4-FFF2-40B4-BE49-F238E27FC236}">
                <a16:creationId xmlns:a16="http://schemas.microsoft.com/office/drawing/2014/main" id="{69B1E881-2EBC-6141-ABF3-91D40D91A6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3398" y="4964836"/>
            <a:ext cx="5016084" cy="1299972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342900" indent="-342900" defTabSz="457200">
              <a:spcBef>
                <a:spcPts val="1125"/>
              </a:spcBef>
              <a:buClrTx/>
              <a:buFont typeface="Wingdings" pitchFamily="2" charset="2"/>
              <a:buChar char="Ø"/>
            </a:pPr>
            <a:r>
              <a:rPr lang="fr-FR" altLang="fr-FR" sz="2000" dirty="0">
                <a:latin typeface="Calibri"/>
              </a:rPr>
              <a:t>Introduire un troisième couple de données.</a:t>
            </a:r>
          </a:p>
          <a:p>
            <a:pPr marL="342900" indent="-342900" defTabSz="457200">
              <a:spcBef>
                <a:spcPts val="1125"/>
              </a:spcBef>
              <a:buClrTx/>
              <a:buFont typeface="Wingdings" pitchFamily="2" charset="2"/>
              <a:buChar char="Ø"/>
            </a:pPr>
            <a:r>
              <a:rPr lang="fr-FR" altLang="fr-FR" sz="2000" dirty="0">
                <a:latin typeface="Calibri"/>
              </a:rPr>
              <a:t>Faire identifier les régularités </a:t>
            </a:r>
          </a:p>
          <a:p>
            <a:pPr marL="342900" indent="-342900" defTabSz="457200">
              <a:spcBef>
                <a:spcPts val="1125"/>
              </a:spcBef>
              <a:buClrTx/>
              <a:buFont typeface="Wingdings" pitchFamily="2" charset="2"/>
              <a:buChar char="Ø"/>
            </a:pPr>
            <a:r>
              <a:rPr lang="fr-FR" altLang="fr-FR" sz="2000" dirty="0">
                <a:latin typeface="Calibri"/>
              </a:rPr>
              <a:t>Modifier les nombres en jeu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CF84C73-FFAC-3C4B-A5AA-2ACEAA978C07}"/>
              </a:ext>
            </a:extLst>
          </p:cNvPr>
          <p:cNvSpPr txBox="1"/>
          <p:nvPr/>
        </p:nvSpPr>
        <p:spPr>
          <a:xfrm>
            <a:off x="6546449" y="4728964"/>
            <a:ext cx="43308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/>
            <a:r>
              <a:rPr lang="fr-FR" i="1" dirty="0">
                <a:solidFill>
                  <a:prstClr val="black"/>
                </a:solidFill>
                <a:latin typeface="Calibri"/>
              </a:rPr>
              <a:t>Tom a payé 1 euro et 60 centimes </a:t>
            </a:r>
          </a:p>
          <a:p>
            <a:pPr algn="just" defTabSz="457200"/>
            <a:r>
              <a:rPr lang="fr-FR" i="1" dirty="0">
                <a:solidFill>
                  <a:prstClr val="black"/>
                </a:solidFill>
                <a:latin typeface="Calibri"/>
              </a:rPr>
              <a:t>pour deux baguettes.</a:t>
            </a:r>
          </a:p>
          <a:p>
            <a:pPr algn="just" defTabSz="457200"/>
            <a:r>
              <a:rPr lang="fr-FR" i="1" dirty="0">
                <a:solidFill>
                  <a:prstClr val="black"/>
                </a:solidFill>
                <a:latin typeface="Calibri"/>
              </a:rPr>
              <a:t>Baptiste a payé 3 euros et 20 centimes </a:t>
            </a:r>
          </a:p>
          <a:p>
            <a:pPr algn="just" defTabSz="457200"/>
            <a:r>
              <a:rPr lang="fr-FR" i="1" dirty="0">
                <a:solidFill>
                  <a:prstClr val="black"/>
                </a:solidFill>
                <a:latin typeface="Calibri"/>
              </a:rPr>
              <a:t>pour quatre baguettes. </a:t>
            </a:r>
          </a:p>
          <a:p>
            <a:pPr algn="just" defTabSz="457200"/>
            <a:endParaRPr lang="fr-FR" i="1" dirty="0">
              <a:solidFill>
                <a:prstClr val="black"/>
              </a:solidFill>
              <a:latin typeface="Calibri"/>
            </a:endParaRPr>
          </a:p>
          <a:p>
            <a:pPr algn="just" defTabSz="457200"/>
            <a:r>
              <a:rPr lang="fr-FR" i="1" dirty="0">
                <a:solidFill>
                  <a:prstClr val="black"/>
                </a:solidFill>
                <a:latin typeface="Calibri"/>
              </a:rPr>
              <a:t>Quel est le prix à payer pour six baguettes ?</a:t>
            </a:r>
          </a:p>
        </p:txBody>
      </p:sp>
      <p:sp>
        <p:nvSpPr>
          <p:cNvPr id="11" name="Text Box 1">
            <a:extLst>
              <a:ext uri="{FF2B5EF4-FFF2-40B4-BE49-F238E27FC236}">
                <a16:creationId xmlns:a16="http://schemas.microsoft.com/office/drawing/2014/main" id="{71508FBC-43D4-9346-BFA4-BE4FFA783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6937" y="742904"/>
            <a:ext cx="6027397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defTabSz="457200">
              <a:spcBef>
                <a:spcPct val="0"/>
              </a:spcBef>
              <a:buClrTx/>
            </a:pPr>
            <a:r>
              <a:rPr lang="fr-FR" altLang="fr-FR" sz="2400" dirty="0">
                <a:latin typeface="Calibri"/>
              </a:rPr>
              <a:t>Erreur classique: persistance du modèle additif</a:t>
            </a:r>
          </a:p>
        </p:txBody>
      </p:sp>
    </p:spTree>
    <p:extLst>
      <p:ext uri="{BB962C8B-B14F-4D97-AF65-F5344CB8AC3E}">
        <p14:creationId xmlns:p14="http://schemas.microsoft.com/office/powerpoint/2010/main" val="388368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9EE5FED0-4D74-3C4F-A60E-F61CB00EC446}"/>
              </a:ext>
            </a:extLst>
          </p:cNvPr>
          <p:cNvSpPr/>
          <p:nvPr/>
        </p:nvSpPr>
        <p:spPr>
          <a:xfrm>
            <a:off x="3628291" y="2981991"/>
            <a:ext cx="4810448" cy="1918256"/>
          </a:xfrm>
          <a:custGeom>
            <a:avLst/>
            <a:gdLst/>
            <a:ahLst/>
            <a:cxnLst/>
            <a:rect l="l" t="t" r="r" b="b"/>
            <a:pathLst>
              <a:path w="5213984" h="2360929">
                <a:moveTo>
                  <a:pt x="0" y="2360676"/>
                </a:moveTo>
                <a:lnTo>
                  <a:pt x="5213604" y="2360676"/>
                </a:lnTo>
                <a:lnTo>
                  <a:pt x="5213604" y="0"/>
                </a:lnTo>
                <a:lnTo>
                  <a:pt x="0" y="0"/>
                </a:lnTo>
                <a:lnTo>
                  <a:pt x="0" y="2360676"/>
                </a:ln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pPr defTabSz="457200"/>
            <a:endParaRPr sz="146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E4342119-4F3F-0A4D-9114-A2B55B60D0AD}"/>
              </a:ext>
            </a:extLst>
          </p:cNvPr>
          <p:cNvSpPr/>
          <p:nvPr/>
        </p:nvSpPr>
        <p:spPr>
          <a:xfrm>
            <a:off x="5127689" y="2058258"/>
            <a:ext cx="1676797" cy="299760"/>
          </a:xfrm>
          <a:custGeom>
            <a:avLst/>
            <a:gdLst/>
            <a:ahLst/>
            <a:cxnLst/>
            <a:rect l="l" t="t" r="r" b="b"/>
            <a:pathLst>
              <a:path w="2063750" h="368935">
                <a:moveTo>
                  <a:pt x="0" y="368808"/>
                </a:moveTo>
                <a:lnTo>
                  <a:pt x="2063495" y="368808"/>
                </a:lnTo>
                <a:lnTo>
                  <a:pt x="2063495" y="0"/>
                </a:lnTo>
                <a:lnTo>
                  <a:pt x="0" y="0"/>
                </a:lnTo>
                <a:lnTo>
                  <a:pt x="0" y="368808"/>
                </a:lnTo>
                <a:close/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457200"/>
            <a:endParaRPr sz="146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C1AFC15C-577A-4F4C-8526-61B2C56D8CB0}"/>
              </a:ext>
            </a:extLst>
          </p:cNvPr>
          <p:cNvSpPr/>
          <p:nvPr/>
        </p:nvSpPr>
        <p:spPr>
          <a:xfrm>
            <a:off x="8976170" y="3767042"/>
            <a:ext cx="1676797" cy="301308"/>
          </a:xfrm>
          <a:custGeom>
            <a:avLst/>
            <a:gdLst/>
            <a:ahLst/>
            <a:cxnLst/>
            <a:rect l="l" t="t" r="r" b="b"/>
            <a:pathLst>
              <a:path w="2063750" h="370839">
                <a:moveTo>
                  <a:pt x="0" y="370331"/>
                </a:moveTo>
                <a:lnTo>
                  <a:pt x="2063496" y="370331"/>
                </a:lnTo>
                <a:lnTo>
                  <a:pt x="2063496" y="0"/>
                </a:lnTo>
                <a:lnTo>
                  <a:pt x="0" y="0"/>
                </a:lnTo>
                <a:lnTo>
                  <a:pt x="0" y="370331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457200"/>
            <a:endParaRPr sz="146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30A512DC-893C-3940-A032-7549EE2EF25F}"/>
              </a:ext>
            </a:extLst>
          </p:cNvPr>
          <p:cNvSpPr txBox="1"/>
          <p:nvPr/>
        </p:nvSpPr>
        <p:spPr>
          <a:xfrm>
            <a:off x="5414549" y="5355305"/>
            <a:ext cx="1103074" cy="256641"/>
          </a:xfrm>
          <a:prstGeom prst="rect">
            <a:avLst/>
          </a:prstGeom>
        </p:spPr>
        <p:txBody>
          <a:bodyPr vert="horz" wrap="square" lIns="0" tIns="10319" rIns="0" bIns="0" rtlCol="0">
            <a:spAutoFit/>
          </a:bodyPr>
          <a:lstStyle/>
          <a:p>
            <a:pPr marL="10319" defTabSz="457200">
              <a:spcBef>
                <a:spcPts val="81"/>
              </a:spcBef>
            </a:pPr>
            <a:r>
              <a:rPr sz="1600" b="1" spc="-89" dirty="0">
                <a:solidFill>
                  <a:prstClr val="black"/>
                </a:solidFill>
                <a:latin typeface="Calibri"/>
                <a:cs typeface="Trebuchet MS"/>
              </a:rPr>
              <a:t>interprétation</a:t>
            </a:r>
            <a:endParaRPr sz="1600" dirty="0">
              <a:solidFill>
                <a:prstClr val="black"/>
              </a:solidFill>
              <a:latin typeface="Calibri"/>
              <a:cs typeface="Trebuchet MS"/>
            </a:endParaRPr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77B728B9-F18B-5D4B-AD47-94B8A58331FB}"/>
              </a:ext>
            </a:extLst>
          </p:cNvPr>
          <p:cNvSpPr/>
          <p:nvPr/>
        </p:nvSpPr>
        <p:spPr>
          <a:xfrm>
            <a:off x="1386935" y="3767042"/>
            <a:ext cx="1676797" cy="301308"/>
          </a:xfrm>
          <a:custGeom>
            <a:avLst/>
            <a:gdLst/>
            <a:ahLst/>
            <a:cxnLst/>
            <a:rect l="l" t="t" r="r" b="b"/>
            <a:pathLst>
              <a:path w="2063750" h="370839">
                <a:moveTo>
                  <a:pt x="0" y="370331"/>
                </a:moveTo>
                <a:lnTo>
                  <a:pt x="2063496" y="370331"/>
                </a:lnTo>
                <a:lnTo>
                  <a:pt x="2063496" y="0"/>
                </a:lnTo>
                <a:lnTo>
                  <a:pt x="0" y="0"/>
                </a:lnTo>
                <a:lnTo>
                  <a:pt x="0" y="370331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457200"/>
            <a:endParaRPr sz="146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2">
            <a:extLst>
              <a:ext uri="{FF2B5EF4-FFF2-40B4-BE49-F238E27FC236}">
                <a16:creationId xmlns:a16="http://schemas.microsoft.com/office/drawing/2014/main" id="{2B213F17-06C7-F04A-9B35-8A7BE7A8B0CF}"/>
              </a:ext>
            </a:extLst>
          </p:cNvPr>
          <p:cNvSpPr/>
          <p:nvPr/>
        </p:nvSpPr>
        <p:spPr>
          <a:xfrm>
            <a:off x="4867037" y="2513934"/>
            <a:ext cx="2238137" cy="63460"/>
          </a:xfrm>
          <a:custGeom>
            <a:avLst/>
            <a:gdLst/>
            <a:ahLst/>
            <a:cxnLst/>
            <a:rect l="l" t="t" r="r" b="b"/>
            <a:pathLst>
              <a:path w="2754629" h="78105">
                <a:moveTo>
                  <a:pt x="2676779" y="0"/>
                </a:moveTo>
                <a:lnTo>
                  <a:pt x="2676779" y="77724"/>
                </a:lnTo>
                <a:lnTo>
                  <a:pt x="2728595" y="51815"/>
                </a:lnTo>
                <a:lnTo>
                  <a:pt x="2689733" y="51815"/>
                </a:lnTo>
                <a:lnTo>
                  <a:pt x="2689733" y="25908"/>
                </a:lnTo>
                <a:lnTo>
                  <a:pt x="2728595" y="25908"/>
                </a:lnTo>
                <a:lnTo>
                  <a:pt x="2676779" y="0"/>
                </a:lnTo>
                <a:close/>
              </a:path>
              <a:path w="2754629" h="78105">
                <a:moveTo>
                  <a:pt x="2676779" y="25908"/>
                </a:moveTo>
                <a:lnTo>
                  <a:pt x="0" y="25908"/>
                </a:lnTo>
                <a:lnTo>
                  <a:pt x="0" y="51815"/>
                </a:lnTo>
                <a:lnTo>
                  <a:pt x="2676779" y="51815"/>
                </a:lnTo>
                <a:lnTo>
                  <a:pt x="2676779" y="25908"/>
                </a:lnTo>
                <a:close/>
              </a:path>
              <a:path w="2754629" h="78105">
                <a:moveTo>
                  <a:pt x="2728595" y="25908"/>
                </a:moveTo>
                <a:lnTo>
                  <a:pt x="2689733" y="25908"/>
                </a:lnTo>
                <a:lnTo>
                  <a:pt x="2689733" y="51815"/>
                </a:lnTo>
                <a:lnTo>
                  <a:pt x="2728595" y="51815"/>
                </a:lnTo>
                <a:lnTo>
                  <a:pt x="2754503" y="38862"/>
                </a:lnTo>
                <a:lnTo>
                  <a:pt x="2728595" y="25908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457200"/>
            <a:endParaRPr sz="146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3">
            <a:extLst>
              <a:ext uri="{FF2B5EF4-FFF2-40B4-BE49-F238E27FC236}">
                <a16:creationId xmlns:a16="http://schemas.microsoft.com/office/drawing/2014/main" id="{FB24DC62-0DA4-A94D-B0AC-19458D22C7BE}"/>
              </a:ext>
            </a:extLst>
          </p:cNvPr>
          <p:cNvSpPr/>
          <p:nvPr/>
        </p:nvSpPr>
        <p:spPr>
          <a:xfrm>
            <a:off x="4867037" y="5174933"/>
            <a:ext cx="2238137" cy="63460"/>
          </a:xfrm>
          <a:custGeom>
            <a:avLst/>
            <a:gdLst/>
            <a:ahLst/>
            <a:cxnLst/>
            <a:rect l="l" t="t" r="r" b="b"/>
            <a:pathLst>
              <a:path w="2754629" h="78104">
                <a:moveTo>
                  <a:pt x="77724" y="0"/>
                </a:moveTo>
                <a:lnTo>
                  <a:pt x="0" y="38862"/>
                </a:lnTo>
                <a:lnTo>
                  <a:pt x="77724" y="77724"/>
                </a:lnTo>
                <a:lnTo>
                  <a:pt x="77724" y="51816"/>
                </a:lnTo>
                <a:lnTo>
                  <a:pt x="64770" y="51816"/>
                </a:lnTo>
                <a:lnTo>
                  <a:pt x="64770" y="25908"/>
                </a:lnTo>
                <a:lnTo>
                  <a:pt x="77724" y="25908"/>
                </a:lnTo>
                <a:lnTo>
                  <a:pt x="77724" y="0"/>
                </a:lnTo>
                <a:close/>
              </a:path>
              <a:path w="2754629" h="78104">
                <a:moveTo>
                  <a:pt x="77724" y="25908"/>
                </a:moveTo>
                <a:lnTo>
                  <a:pt x="64770" y="25908"/>
                </a:lnTo>
                <a:lnTo>
                  <a:pt x="64770" y="51816"/>
                </a:lnTo>
                <a:lnTo>
                  <a:pt x="77724" y="51816"/>
                </a:lnTo>
                <a:lnTo>
                  <a:pt x="77724" y="25908"/>
                </a:lnTo>
                <a:close/>
              </a:path>
              <a:path w="2754629" h="78104">
                <a:moveTo>
                  <a:pt x="2754503" y="25908"/>
                </a:moveTo>
                <a:lnTo>
                  <a:pt x="77724" y="25908"/>
                </a:lnTo>
                <a:lnTo>
                  <a:pt x="77724" y="51816"/>
                </a:lnTo>
                <a:lnTo>
                  <a:pt x="2754503" y="51816"/>
                </a:lnTo>
                <a:lnTo>
                  <a:pt x="2754503" y="25908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457200"/>
            <a:endParaRPr sz="146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4">
            <a:extLst>
              <a:ext uri="{FF2B5EF4-FFF2-40B4-BE49-F238E27FC236}">
                <a16:creationId xmlns:a16="http://schemas.microsoft.com/office/drawing/2014/main" id="{2830F8D7-00A6-0347-BDBC-657EAAF3BE70}"/>
              </a:ext>
            </a:extLst>
          </p:cNvPr>
          <p:cNvSpPr/>
          <p:nvPr/>
        </p:nvSpPr>
        <p:spPr>
          <a:xfrm>
            <a:off x="3172492" y="2996232"/>
            <a:ext cx="63460" cy="1904841"/>
          </a:xfrm>
          <a:custGeom>
            <a:avLst/>
            <a:gdLst/>
            <a:ahLst/>
            <a:cxnLst/>
            <a:rect l="l" t="t" r="r" b="b"/>
            <a:pathLst>
              <a:path w="78105" h="2344420">
                <a:moveTo>
                  <a:pt x="51816" y="64770"/>
                </a:moveTo>
                <a:lnTo>
                  <a:pt x="25908" y="64770"/>
                </a:lnTo>
                <a:lnTo>
                  <a:pt x="25908" y="2344166"/>
                </a:lnTo>
                <a:lnTo>
                  <a:pt x="51816" y="2344166"/>
                </a:lnTo>
                <a:lnTo>
                  <a:pt x="51816" y="64770"/>
                </a:lnTo>
                <a:close/>
              </a:path>
              <a:path w="78105" h="2344420">
                <a:moveTo>
                  <a:pt x="38862" y="0"/>
                </a:moveTo>
                <a:lnTo>
                  <a:pt x="0" y="77724"/>
                </a:lnTo>
                <a:lnTo>
                  <a:pt x="25908" y="77724"/>
                </a:lnTo>
                <a:lnTo>
                  <a:pt x="25908" y="64770"/>
                </a:lnTo>
                <a:lnTo>
                  <a:pt x="71247" y="64770"/>
                </a:lnTo>
                <a:lnTo>
                  <a:pt x="38862" y="0"/>
                </a:lnTo>
                <a:close/>
              </a:path>
              <a:path w="78105" h="2344420">
                <a:moveTo>
                  <a:pt x="71247" y="64770"/>
                </a:moveTo>
                <a:lnTo>
                  <a:pt x="51816" y="64770"/>
                </a:lnTo>
                <a:lnTo>
                  <a:pt x="51816" y="77724"/>
                </a:lnTo>
                <a:lnTo>
                  <a:pt x="77724" y="77724"/>
                </a:lnTo>
                <a:lnTo>
                  <a:pt x="71247" y="6477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457200"/>
            <a:endParaRPr sz="146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5">
            <a:extLst>
              <a:ext uri="{FF2B5EF4-FFF2-40B4-BE49-F238E27FC236}">
                <a16:creationId xmlns:a16="http://schemas.microsoft.com/office/drawing/2014/main" id="{3080FBC4-4BE8-D944-8306-523D24681772}"/>
              </a:ext>
            </a:extLst>
          </p:cNvPr>
          <p:cNvSpPr/>
          <p:nvPr/>
        </p:nvSpPr>
        <p:spPr>
          <a:xfrm>
            <a:off x="8786718" y="2996232"/>
            <a:ext cx="63460" cy="1904841"/>
          </a:xfrm>
          <a:custGeom>
            <a:avLst/>
            <a:gdLst/>
            <a:ahLst/>
            <a:cxnLst/>
            <a:rect l="l" t="t" r="r" b="b"/>
            <a:pathLst>
              <a:path w="78104" h="2344420">
                <a:moveTo>
                  <a:pt x="25907" y="2266442"/>
                </a:moveTo>
                <a:lnTo>
                  <a:pt x="0" y="2266442"/>
                </a:lnTo>
                <a:lnTo>
                  <a:pt x="38862" y="2344166"/>
                </a:lnTo>
                <a:lnTo>
                  <a:pt x="71247" y="2279396"/>
                </a:lnTo>
                <a:lnTo>
                  <a:pt x="25907" y="2279396"/>
                </a:lnTo>
                <a:lnTo>
                  <a:pt x="25907" y="2266442"/>
                </a:lnTo>
                <a:close/>
              </a:path>
              <a:path w="78104" h="2344420">
                <a:moveTo>
                  <a:pt x="51816" y="0"/>
                </a:moveTo>
                <a:lnTo>
                  <a:pt x="25907" y="0"/>
                </a:lnTo>
                <a:lnTo>
                  <a:pt x="25907" y="2279396"/>
                </a:lnTo>
                <a:lnTo>
                  <a:pt x="51816" y="2279396"/>
                </a:lnTo>
                <a:lnTo>
                  <a:pt x="51816" y="0"/>
                </a:lnTo>
                <a:close/>
              </a:path>
              <a:path w="78104" h="2344420">
                <a:moveTo>
                  <a:pt x="77724" y="2266442"/>
                </a:moveTo>
                <a:lnTo>
                  <a:pt x="51816" y="2266442"/>
                </a:lnTo>
                <a:lnTo>
                  <a:pt x="51816" y="2279396"/>
                </a:lnTo>
                <a:lnTo>
                  <a:pt x="71247" y="2279396"/>
                </a:lnTo>
                <a:lnTo>
                  <a:pt x="77724" y="226644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457200"/>
            <a:endParaRPr sz="146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6">
            <a:extLst>
              <a:ext uri="{FF2B5EF4-FFF2-40B4-BE49-F238E27FC236}">
                <a16:creationId xmlns:a16="http://schemas.microsoft.com/office/drawing/2014/main" id="{BBDF5F2E-B319-4E4D-B794-036B10F56515}"/>
              </a:ext>
            </a:extLst>
          </p:cNvPr>
          <p:cNvSpPr/>
          <p:nvPr/>
        </p:nvSpPr>
        <p:spPr>
          <a:xfrm>
            <a:off x="1560012" y="1608773"/>
            <a:ext cx="8831818" cy="4302919"/>
          </a:xfrm>
          <a:custGeom>
            <a:avLst/>
            <a:gdLst/>
            <a:ahLst/>
            <a:cxnLst/>
            <a:rect l="l" t="t" r="r" b="b"/>
            <a:pathLst>
              <a:path w="10869930" h="5295900">
                <a:moveTo>
                  <a:pt x="108980" y="2363716"/>
                </a:moveTo>
                <a:lnTo>
                  <a:pt x="102209" y="2387600"/>
                </a:lnTo>
                <a:lnTo>
                  <a:pt x="97370" y="2425699"/>
                </a:lnTo>
                <a:lnTo>
                  <a:pt x="92951" y="2476499"/>
                </a:lnTo>
                <a:lnTo>
                  <a:pt x="90754" y="2489199"/>
                </a:lnTo>
                <a:lnTo>
                  <a:pt x="88544" y="2514599"/>
                </a:lnTo>
                <a:lnTo>
                  <a:pt x="86436" y="2552699"/>
                </a:lnTo>
                <a:lnTo>
                  <a:pt x="80137" y="2628899"/>
                </a:lnTo>
                <a:lnTo>
                  <a:pt x="78041" y="2666999"/>
                </a:lnTo>
                <a:lnTo>
                  <a:pt x="80010" y="2730499"/>
                </a:lnTo>
                <a:lnTo>
                  <a:pt x="85458" y="2806699"/>
                </a:lnTo>
                <a:lnTo>
                  <a:pt x="94411" y="2870199"/>
                </a:lnTo>
                <a:lnTo>
                  <a:pt x="106870" y="2946399"/>
                </a:lnTo>
                <a:lnTo>
                  <a:pt x="122720" y="3009899"/>
                </a:lnTo>
                <a:lnTo>
                  <a:pt x="141871" y="3073399"/>
                </a:lnTo>
                <a:lnTo>
                  <a:pt x="164414" y="3136899"/>
                </a:lnTo>
                <a:lnTo>
                  <a:pt x="190233" y="3213099"/>
                </a:lnTo>
                <a:lnTo>
                  <a:pt x="219151" y="3276600"/>
                </a:lnTo>
                <a:lnTo>
                  <a:pt x="251333" y="3340100"/>
                </a:lnTo>
                <a:lnTo>
                  <a:pt x="286600" y="3403600"/>
                </a:lnTo>
                <a:lnTo>
                  <a:pt x="325031" y="3467100"/>
                </a:lnTo>
                <a:lnTo>
                  <a:pt x="366306" y="3530600"/>
                </a:lnTo>
                <a:lnTo>
                  <a:pt x="410679" y="3581400"/>
                </a:lnTo>
                <a:lnTo>
                  <a:pt x="458000" y="3644900"/>
                </a:lnTo>
                <a:lnTo>
                  <a:pt x="508177" y="3708400"/>
                </a:lnTo>
                <a:lnTo>
                  <a:pt x="561200" y="3759200"/>
                </a:lnTo>
                <a:lnTo>
                  <a:pt x="616991" y="3822700"/>
                </a:lnTo>
                <a:lnTo>
                  <a:pt x="675525" y="3886200"/>
                </a:lnTo>
                <a:lnTo>
                  <a:pt x="736739" y="3937000"/>
                </a:lnTo>
                <a:lnTo>
                  <a:pt x="800696" y="3987800"/>
                </a:lnTo>
                <a:lnTo>
                  <a:pt x="867244" y="4051300"/>
                </a:lnTo>
                <a:lnTo>
                  <a:pt x="936332" y="4102100"/>
                </a:lnTo>
                <a:lnTo>
                  <a:pt x="1007960" y="4152900"/>
                </a:lnTo>
                <a:lnTo>
                  <a:pt x="1082128" y="4203700"/>
                </a:lnTo>
                <a:lnTo>
                  <a:pt x="1158709" y="4254500"/>
                </a:lnTo>
                <a:lnTo>
                  <a:pt x="1237703" y="4305300"/>
                </a:lnTo>
                <a:lnTo>
                  <a:pt x="1319110" y="4356100"/>
                </a:lnTo>
                <a:lnTo>
                  <a:pt x="1402803" y="4406900"/>
                </a:lnTo>
                <a:lnTo>
                  <a:pt x="1488655" y="4445000"/>
                </a:lnTo>
                <a:lnTo>
                  <a:pt x="1576920" y="4495800"/>
                </a:lnTo>
                <a:lnTo>
                  <a:pt x="1667344" y="4546600"/>
                </a:lnTo>
                <a:lnTo>
                  <a:pt x="1854669" y="4622800"/>
                </a:lnTo>
                <a:lnTo>
                  <a:pt x="1951443" y="4673600"/>
                </a:lnTo>
                <a:lnTo>
                  <a:pt x="2150960" y="4749800"/>
                </a:lnTo>
                <a:lnTo>
                  <a:pt x="2465031" y="4864100"/>
                </a:lnTo>
                <a:lnTo>
                  <a:pt x="2573362" y="4889500"/>
                </a:lnTo>
                <a:lnTo>
                  <a:pt x="2683471" y="4927600"/>
                </a:lnTo>
                <a:lnTo>
                  <a:pt x="2795358" y="4953000"/>
                </a:lnTo>
                <a:lnTo>
                  <a:pt x="2908896" y="4991100"/>
                </a:lnTo>
                <a:lnTo>
                  <a:pt x="3623779" y="5143500"/>
                </a:lnTo>
                <a:lnTo>
                  <a:pt x="4129112" y="5219700"/>
                </a:lnTo>
                <a:lnTo>
                  <a:pt x="4788496" y="5283200"/>
                </a:lnTo>
                <a:lnTo>
                  <a:pt x="4923624" y="5283200"/>
                </a:lnTo>
                <a:lnTo>
                  <a:pt x="5059768" y="5295900"/>
                </a:lnTo>
                <a:lnTo>
                  <a:pt x="6023825" y="5295900"/>
                </a:lnTo>
                <a:lnTo>
                  <a:pt x="6293192" y="5283200"/>
                </a:lnTo>
                <a:lnTo>
                  <a:pt x="6688670" y="5245100"/>
                </a:lnTo>
                <a:lnTo>
                  <a:pt x="5198579" y="5245100"/>
                </a:lnTo>
                <a:lnTo>
                  <a:pt x="5061800" y="5232400"/>
                </a:lnTo>
                <a:lnTo>
                  <a:pt x="4926672" y="5232400"/>
                </a:lnTo>
                <a:lnTo>
                  <a:pt x="4791798" y="5219700"/>
                </a:lnTo>
                <a:lnTo>
                  <a:pt x="4658829" y="5219700"/>
                </a:lnTo>
                <a:lnTo>
                  <a:pt x="4526114" y="5207000"/>
                </a:lnTo>
                <a:lnTo>
                  <a:pt x="4526495" y="5207000"/>
                </a:lnTo>
                <a:lnTo>
                  <a:pt x="4394923" y="5194300"/>
                </a:lnTo>
                <a:lnTo>
                  <a:pt x="4395304" y="5194300"/>
                </a:lnTo>
                <a:lnTo>
                  <a:pt x="4264875" y="5181600"/>
                </a:lnTo>
                <a:lnTo>
                  <a:pt x="4265256" y="5181600"/>
                </a:lnTo>
                <a:lnTo>
                  <a:pt x="4136097" y="5168900"/>
                </a:lnTo>
                <a:lnTo>
                  <a:pt x="4136732" y="5168900"/>
                </a:lnTo>
                <a:lnTo>
                  <a:pt x="3882097" y="5130800"/>
                </a:lnTo>
                <a:lnTo>
                  <a:pt x="3882859" y="5130800"/>
                </a:lnTo>
                <a:lnTo>
                  <a:pt x="3633431" y="5092700"/>
                </a:lnTo>
                <a:lnTo>
                  <a:pt x="3634193" y="5092700"/>
                </a:lnTo>
                <a:lnTo>
                  <a:pt x="3390607" y="5041900"/>
                </a:lnTo>
                <a:lnTo>
                  <a:pt x="3391242" y="5041900"/>
                </a:lnTo>
                <a:lnTo>
                  <a:pt x="3271608" y="5016500"/>
                </a:lnTo>
                <a:lnTo>
                  <a:pt x="3271989" y="5016500"/>
                </a:lnTo>
                <a:lnTo>
                  <a:pt x="3154006" y="4991100"/>
                </a:lnTo>
                <a:lnTo>
                  <a:pt x="3154387" y="4991100"/>
                </a:lnTo>
                <a:lnTo>
                  <a:pt x="3037801" y="4965700"/>
                </a:lnTo>
                <a:lnTo>
                  <a:pt x="3038182" y="4965700"/>
                </a:lnTo>
                <a:lnTo>
                  <a:pt x="2923374" y="4927600"/>
                </a:lnTo>
                <a:lnTo>
                  <a:pt x="2923755" y="4927600"/>
                </a:lnTo>
                <a:lnTo>
                  <a:pt x="2810598" y="4902200"/>
                </a:lnTo>
                <a:lnTo>
                  <a:pt x="2810979" y="4902200"/>
                </a:lnTo>
                <a:lnTo>
                  <a:pt x="2699600" y="4876800"/>
                </a:lnTo>
                <a:lnTo>
                  <a:pt x="2699981" y="4876800"/>
                </a:lnTo>
                <a:lnTo>
                  <a:pt x="2590253" y="4838700"/>
                </a:lnTo>
                <a:lnTo>
                  <a:pt x="2590634" y="4838700"/>
                </a:lnTo>
                <a:lnTo>
                  <a:pt x="2482811" y="4800600"/>
                </a:lnTo>
                <a:lnTo>
                  <a:pt x="2483192" y="4800600"/>
                </a:lnTo>
                <a:lnTo>
                  <a:pt x="2377020" y="4775200"/>
                </a:lnTo>
                <a:lnTo>
                  <a:pt x="2377528" y="4775200"/>
                </a:lnTo>
                <a:lnTo>
                  <a:pt x="2273261" y="4737100"/>
                </a:lnTo>
                <a:lnTo>
                  <a:pt x="2273769" y="4737100"/>
                </a:lnTo>
                <a:lnTo>
                  <a:pt x="2171280" y="4699000"/>
                </a:lnTo>
                <a:lnTo>
                  <a:pt x="2171788" y="4699000"/>
                </a:lnTo>
                <a:lnTo>
                  <a:pt x="2071458" y="4660900"/>
                </a:lnTo>
                <a:lnTo>
                  <a:pt x="2071966" y="4660900"/>
                </a:lnTo>
                <a:lnTo>
                  <a:pt x="1973541" y="4610100"/>
                </a:lnTo>
                <a:lnTo>
                  <a:pt x="1974049" y="4610100"/>
                </a:lnTo>
                <a:lnTo>
                  <a:pt x="1877656" y="4572000"/>
                </a:lnTo>
                <a:lnTo>
                  <a:pt x="1878164" y="4572000"/>
                </a:lnTo>
                <a:lnTo>
                  <a:pt x="1783930" y="4533900"/>
                </a:lnTo>
                <a:lnTo>
                  <a:pt x="1784438" y="4533900"/>
                </a:lnTo>
                <a:lnTo>
                  <a:pt x="1692363" y="4483100"/>
                </a:lnTo>
                <a:lnTo>
                  <a:pt x="1692871" y="4483100"/>
                </a:lnTo>
                <a:lnTo>
                  <a:pt x="1602955" y="4445000"/>
                </a:lnTo>
                <a:lnTo>
                  <a:pt x="1603463" y="4445000"/>
                </a:lnTo>
                <a:lnTo>
                  <a:pt x="1515706" y="4394200"/>
                </a:lnTo>
                <a:lnTo>
                  <a:pt x="1516214" y="4394200"/>
                </a:lnTo>
                <a:lnTo>
                  <a:pt x="1430743" y="4356100"/>
                </a:lnTo>
                <a:lnTo>
                  <a:pt x="1431251" y="4356100"/>
                </a:lnTo>
                <a:lnTo>
                  <a:pt x="1348193" y="4305300"/>
                </a:lnTo>
                <a:lnTo>
                  <a:pt x="1348701" y="4305300"/>
                </a:lnTo>
                <a:lnTo>
                  <a:pt x="1267802" y="4254500"/>
                </a:lnTo>
                <a:lnTo>
                  <a:pt x="1268310" y="4254500"/>
                </a:lnTo>
                <a:lnTo>
                  <a:pt x="1189951" y="4203700"/>
                </a:lnTo>
                <a:lnTo>
                  <a:pt x="1190586" y="4203700"/>
                </a:lnTo>
                <a:lnTo>
                  <a:pt x="1114513" y="4152900"/>
                </a:lnTo>
                <a:lnTo>
                  <a:pt x="1115021" y="4152900"/>
                </a:lnTo>
                <a:lnTo>
                  <a:pt x="1041488" y="4102100"/>
                </a:lnTo>
                <a:lnTo>
                  <a:pt x="1041996" y="4102100"/>
                </a:lnTo>
                <a:lnTo>
                  <a:pt x="971003" y="4051300"/>
                </a:lnTo>
                <a:lnTo>
                  <a:pt x="971511" y="4051300"/>
                </a:lnTo>
                <a:lnTo>
                  <a:pt x="903058" y="4000500"/>
                </a:lnTo>
                <a:lnTo>
                  <a:pt x="903693" y="4000500"/>
                </a:lnTo>
                <a:lnTo>
                  <a:pt x="837780" y="3949700"/>
                </a:lnTo>
                <a:lnTo>
                  <a:pt x="838415" y="3949700"/>
                </a:lnTo>
                <a:lnTo>
                  <a:pt x="775042" y="3898900"/>
                </a:lnTo>
                <a:lnTo>
                  <a:pt x="775677" y="3898900"/>
                </a:lnTo>
                <a:lnTo>
                  <a:pt x="715111" y="3835400"/>
                </a:lnTo>
                <a:lnTo>
                  <a:pt x="715733" y="3835400"/>
                </a:lnTo>
                <a:lnTo>
                  <a:pt x="657821" y="3784600"/>
                </a:lnTo>
                <a:lnTo>
                  <a:pt x="658456" y="3784600"/>
                </a:lnTo>
                <a:lnTo>
                  <a:pt x="603300" y="3721100"/>
                </a:lnTo>
                <a:lnTo>
                  <a:pt x="603935" y="3721100"/>
                </a:lnTo>
                <a:lnTo>
                  <a:pt x="551548" y="3670300"/>
                </a:lnTo>
                <a:lnTo>
                  <a:pt x="552196" y="3670300"/>
                </a:lnTo>
                <a:lnTo>
                  <a:pt x="502666" y="3606800"/>
                </a:lnTo>
                <a:lnTo>
                  <a:pt x="503313" y="3606800"/>
                </a:lnTo>
                <a:lnTo>
                  <a:pt x="456641" y="3556000"/>
                </a:lnTo>
                <a:lnTo>
                  <a:pt x="457288" y="3556000"/>
                </a:lnTo>
                <a:lnTo>
                  <a:pt x="413575" y="3492500"/>
                </a:lnTo>
                <a:lnTo>
                  <a:pt x="414210" y="3492500"/>
                </a:lnTo>
                <a:lnTo>
                  <a:pt x="373545" y="3429000"/>
                </a:lnTo>
                <a:lnTo>
                  <a:pt x="374129" y="3429000"/>
                </a:lnTo>
                <a:lnTo>
                  <a:pt x="336308" y="3365500"/>
                </a:lnTo>
                <a:lnTo>
                  <a:pt x="336943" y="3365500"/>
                </a:lnTo>
                <a:lnTo>
                  <a:pt x="302272" y="3314700"/>
                </a:lnTo>
                <a:lnTo>
                  <a:pt x="302831" y="3314700"/>
                </a:lnTo>
                <a:lnTo>
                  <a:pt x="271208" y="3251199"/>
                </a:lnTo>
                <a:lnTo>
                  <a:pt x="271780" y="3251199"/>
                </a:lnTo>
                <a:lnTo>
                  <a:pt x="243395" y="3187699"/>
                </a:lnTo>
                <a:lnTo>
                  <a:pt x="243890" y="3187699"/>
                </a:lnTo>
                <a:lnTo>
                  <a:pt x="218554" y="3124199"/>
                </a:lnTo>
                <a:lnTo>
                  <a:pt x="219011" y="3124199"/>
                </a:lnTo>
                <a:lnTo>
                  <a:pt x="196913" y="3060699"/>
                </a:lnTo>
                <a:lnTo>
                  <a:pt x="197345" y="3060699"/>
                </a:lnTo>
                <a:lnTo>
                  <a:pt x="178574" y="2997199"/>
                </a:lnTo>
                <a:lnTo>
                  <a:pt x="178930" y="2997199"/>
                </a:lnTo>
                <a:lnTo>
                  <a:pt x="163398" y="2933699"/>
                </a:lnTo>
                <a:lnTo>
                  <a:pt x="163703" y="2933699"/>
                </a:lnTo>
                <a:lnTo>
                  <a:pt x="153543" y="2870199"/>
                </a:lnTo>
                <a:lnTo>
                  <a:pt x="151739" y="2870199"/>
                </a:lnTo>
                <a:lnTo>
                  <a:pt x="142976" y="2793999"/>
                </a:lnTo>
                <a:lnTo>
                  <a:pt x="143129" y="2793999"/>
                </a:lnTo>
                <a:lnTo>
                  <a:pt x="137795" y="2730499"/>
                </a:lnTo>
                <a:lnTo>
                  <a:pt x="135966" y="2666999"/>
                </a:lnTo>
                <a:lnTo>
                  <a:pt x="137922" y="2641599"/>
                </a:lnTo>
                <a:lnTo>
                  <a:pt x="140004" y="2603499"/>
                </a:lnTo>
                <a:lnTo>
                  <a:pt x="144183" y="2552699"/>
                </a:lnTo>
                <a:lnTo>
                  <a:pt x="146265" y="2527299"/>
                </a:lnTo>
                <a:lnTo>
                  <a:pt x="148437" y="2501899"/>
                </a:lnTo>
                <a:lnTo>
                  <a:pt x="150622" y="2476499"/>
                </a:lnTo>
                <a:lnTo>
                  <a:pt x="152806" y="2451099"/>
                </a:lnTo>
                <a:lnTo>
                  <a:pt x="154978" y="2425699"/>
                </a:lnTo>
                <a:lnTo>
                  <a:pt x="159386" y="2387913"/>
                </a:lnTo>
                <a:lnTo>
                  <a:pt x="108980" y="2363716"/>
                </a:lnTo>
                <a:close/>
              </a:path>
              <a:path w="10869930" h="5295900">
                <a:moveTo>
                  <a:pt x="9353257" y="4546600"/>
                </a:moveTo>
                <a:lnTo>
                  <a:pt x="9263214" y="4597400"/>
                </a:lnTo>
                <a:lnTo>
                  <a:pt x="9263722" y="4597400"/>
                </a:lnTo>
                <a:lnTo>
                  <a:pt x="9171393" y="4635500"/>
                </a:lnTo>
                <a:lnTo>
                  <a:pt x="9171901" y="4635500"/>
                </a:lnTo>
                <a:lnTo>
                  <a:pt x="9077413" y="4673600"/>
                </a:lnTo>
                <a:lnTo>
                  <a:pt x="9077921" y="4673600"/>
                </a:lnTo>
                <a:lnTo>
                  <a:pt x="8981401" y="4711700"/>
                </a:lnTo>
                <a:lnTo>
                  <a:pt x="8981909" y="4711700"/>
                </a:lnTo>
                <a:lnTo>
                  <a:pt x="8883230" y="4749800"/>
                </a:lnTo>
                <a:lnTo>
                  <a:pt x="8883738" y="4749800"/>
                </a:lnTo>
                <a:lnTo>
                  <a:pt x="8783027" y="4775200"/>
                </a:lnTo>
                <a:lnTo>
                  <a:pt x="8783535" y="4775200"/>
                </a:lnTo>
                <a:lnTo>
                  <a:pt x="8680919" y="4813300"/>
                </a:lnTo>
                <a:lnTo>
                  <a:pt x="8681427" y="4813300"/>
                </a:lnTo>
                <a:lnTo>
                  <a:pt x="8576906" y="4851400"/>
                </a:lnTo>
                <a:lnTo>
                  <a:pt x="8577414" y="4851400"/>
                </a:lnTo>
                <a:lnTo>
                  <a:pt x="8470861" y="4876800"/>
                </a:lnTo>
                <a:lnTo>
                  <a:pt x="8471242" y="4876800"/>
                </a:lnTo>
                <a:lnTo>
                  <a:pt x="8363038" y="4902200"/>
                </a:lnTo>
                <a:lnTo>
                  <a:pt x="8363546" y="4902200"/>
                </a:lnTo>
                <a:lnTo>
                  <a:pt x="8253437" y="4940300"/>
                </a:lnTo>
                <a:lnTo>
                  <a:pt x="8253945" y="4940300"/>
                </a:lnTo>
                <a:lnTo>
                  <a:pt x="8142058" y="4965700"/>
                </a:lnTo>
                <a:lnTo>
                  <a:pt x="8142439" y="4965700"/>
                </a:lnTo>
                <a:lnTo>
                  <a:pt x="8028901" y="4991100"/>
                </a:lnTo>
                <a:lnTo>
                  <a:pt x="8029282" y="4991100"/>
                </a:lnTo>
                <a:lnTo>
                  <a:pt x="7914220" y="5016500"/>
                </a:lnTo>
                <a:lnTo>
                  <a:pt x="7914601" y="5016500"/>
                </a:lnTo>
                <a:lnTo>
                  <a:pt x="7797761" y="5041900"/>
                </a:lnTo>
                <a:lnTo>
                  <a:pt x="7798142" y="5041900"/>
                </a:lnTo>
                <a:lnTo>
                  <a:pt x="7679905" y="5054600"/>
                </a:lnTo>
                <a:lnTo>
                  <a:pt x="7680159" y="5054600"/>
                </a:lnTo>
                <a:lnTo>
                  <a:pt x="7560271" y="5080000"/>
                </a:lnTo>
                <a:lnTo>
                  <a:pt x="7560779" y="5080000"/>
                </a:lnTo>
                <a:lnTo>
                  <a:pt x="7316558" y="5118100"/>
                </a:lnTo>
                <a:lnTo>
                  <a:pt x="7317193" y="5118100"/>
                </a:lnTo>
                <a:lnTo>
                  <a:pt x="7067384" y="5156200"/>
                </a:lnTo>
                <a:lnTo>
                  <a:pt x="7068019" y="5156200"/>
                </a:lnTo>
                <a:lnTo>
                  <a:pt x="6813003" y="5181600"/>
                </a:lnTo>
                <a:lnTo>
                  <a:pt x="6813638" y="5181600"/>
                </a:lnTo>
                <a:lnTo>
                  <a:pt x="6553542" y="5207000"/>
                </a:lnTo>
                <a:lnTo>
                  <a:pt x="6554177" y="5207000"/>
                </a:lnTo>
                <a:lnTo>
                  <a:pt x="6289509" y="5219700"/>
                </a:lnTo>
                <a:lnTo>
                  <a:pt x="6290144" y="5219700"/>
                </a:lnTo>
                <a:lnTo>
                  <a:pt x="6021285" y="5232400"/>
                </a:lnTo>
                <a:lnTo>
                  <a:pt x="6021920" y="5232400"/>
                </a:lnTo>
                <a:lnTo>
                  <a:pt x="5749251" y="5245100"/>
                </a:lnTo>
                <a:lnTo>
                  <a:pt x="6688670" y="5245100"/>
                </a:lnTo>
                <a:lnTo>
                  <a:pt x="7325194" y="5181600"/>
                </a:lnTo>
                <a:lnTo>
                  <a:pt x="7570050" y="5143500"/>
                </a:lnTo>
                <a:lnTo>
                  <a:pt x="8267915" y="4991100"/>
                </a:lnTo>
                <a:lnTo>
                  <a:pt x="8378278" y="4965700"/>
                </a:lnTo>
                <a:lnTo>
                  <a:pt x="8486990" y="4927600"/>
                </a:lnTo>
                <a:lnTo>
                  <a:pt x="8593924" y="4902200"/>
                </a:lnTo>
                <a:lnTo>
                  <a:pt x="8698826" y="4864100"/>
                </a:lnTo>
                <a:lnTo>
                  <a:pt x="8801823" y="4838700"/>
                </a:lnTo>
                <a:lnTo>
                  <a:pt x="9002229" y="4762500"/>
                </a:lnTo>
                <a:lnTo>
                  <a:pt x="9194126" y="4686300"/>
                </a:lnTo>
                <a:lnTo>
                  <a:pt x="9287090" y="4648200"/>
                </a:lnTo>
                <a:lnTo>
                  <a:pt x="9377768" y="4610100"/>
                </a:lnTo>
                <a:lnTo>
                  <a:pt x="9466287" y="4559300"/>
                </a:lnTo>
                <a:lnTo>
                  <a:pt x="9352749" y="4559300"/>
                </a:lnTo>
                <a:lnTo>
                  <a:pt x="9353257" y="4546600"/>
                </a:lnTo>
                <a:close/>
              </a:path>
              <a:path w="10869930" h="5295900">
                <a:moveTo>
                  <a:pt x="10298518" y="3898900"/>
                </a:moveTo>
                <a:lnTo>
                  <a:pt x="10240733" y="3962400"/>
                </a:lnTo>
                <a:lnTo>
                  <a:pt x="10241495" y="3962400"/>
                </a:lnTo>
                <a:lnTo>
                  <a:pt x="10180916" y="4013200"/>
                </a:lnTo>
                <a:lnTo>
                  <a:pt x="10181551" y="4013200"/>
                </a:lnTo>
                <a:lnTo>
                  <a:pt x="10118305" y="4076700"/>
                </a:lnTo>
                <a:lnTo>
                  <a:pt x="10118940" y="4076700"/>
                </a:lnTo>
                <a:lnTo>
                  <a:pt x="10053027" y="4127500"/>
                </a:lnTo>
                <a:lnTo>
                  <a:pt x="10053662" y="4127500"/>
                </a:lnTo>
                <a:lnTo>
                  <a:pt x="9985209" y="4178300"/>
                </a:lnTo>
                <a:lnTo>
                  <a:pt x="9985971" y="4178300"/>
                </a:lnTo>
                <a:lnTo>
                  <a:pt x="9914724" y="4229100"/>
                </a:lnTo>
                <a:lnTo>
                  <a:pt x="9915486" y="4229100"/>
                </a:lnTo>
                <a:lnTo>
                  <a:pt x="9841826" y="4279900"/>
                </a:lnTo>
                <a:lnTo>
                  <a:pt x="9842461" y="4279900"/>
                </a:lnTo>
                <a:lnTo>
                  <a:pt x="9766261" y="4330700"/>
                </a:lnTo>
                <a:lnTo>
                  <a:pt x="9766896" y="4330700"/>
                </a:lnTo>
                <a:lnTo>
                  <a:pt x="9688283" y="4381500"/>
                </a:lnTo>
                <a:lnTo>
                  <a:pt x="9688918" y="4381500"/>
                </a:lnTo>
                <a:lnTo>
                  <a:pt x="9608019" y="4419600"/>
                </a:lnTo>
                <a:lnTo>
                  <a:pt x="9608527" y="4419600"/>
                </a:lnTo>
                <a:lnTo>
                  <a:pt x="9525215" y="4470400"/>
                </a:lnTo>
                <a:lnTo>
                  <a:pt x="9525850" y="4470400"/>
                </a:lnTo>
                <a:lnTo>
                  <a:pt x="9440252" y="4508500"/>
                </a:lnTo>
                <a:lnTo>
                  <a:pt x="9440760" y="4508500"/>
                </a:lnTo>
                <a:lnTo>
                  <a:pt x="9352749" y="4559300"/>
                </a:lnTo>
                <a:lnTo>
                  <a:pt x="9466287" y="4559300"/>
                </a:lnTo>
                <a:lnTo>
                  <a:pt x="9552520" y="4521200"/>
                </a:lnTo>
                <a:lnTo>
                  <a:pt x="9636467" y="4470400"/>
                </a:lnTo>
                <a:lnTo>
                  <a:pt x="9718128" y="4419600"/>
                </a:lnTo>
                <a:lnTo>
                  <a:pt x="9797249" y="4381500"/>
                </a:lnTo>
                <a:lnTo>
                  <a:pt x="9874211" y="4330700"/>
                </a:lnTo>
                <a:lnTo>
                  <a:pt x="9948379" y="4279900"/>
                </a:lnTo>
                <a:lnTo>
                  <a:pt x="10020261" y="4229100"/>
                </a:lnTo>
                <a:lnTo>
                  <a:pt x="10089476" y="4165600"/>
                </a:lnTo>
                <a:lnTo>
                  <a:pt x="10156024" y="4114800"/>
                </a:lnTo>
                <a:lnTo>
                  <a:pt x="10220032" y="4064000"/>
                </a:lnTo>
                <a:lnTo>
                  <a:pt x="10281373" y="4000500"/>
                </a:lnTo>
                <a:lnTo>
                  <a:pt x="10339920" y="3949700"/>
                </a:lnTo>
                <a:lnTo>
                  <a:pt x="10373296" y="3911600"/>
                </a:lnTo>
                <a:lnTo>
                  <a:pt x="10297883" y="3911600"/>
                </a:lnTo>
                <a:lnTo>
                  <a:pt x="10298518" y="3898900"/>
                </a:lnTo>
                <a:close/>
              </a:path>
              <a:path w="10869930" h="5295900">
                <a:moveTo>
                  <a:pt x="10498670" y="3657600"/>
                </a:moveTo>
                <a:lnTo>
                  <a:pt x="10452188" y="3721100"/>
                </a:lnTo>
                <a:lnTo>
                  <a:pt x="10452950" y="3721100"/>
                </a:lnTo>
                <a:lnTo>
                  <a:pt x="10403547" y="3784600"/>
                </a:lnTo>
                <a:lnTo>
                  <a:pt x="10404309" y="3784600"/>
                </a:lnTo>
                <a:lnTo>
                  <a:pt x="10352112" y="3848100"/>
                </a:lnTo>
                <a:lnTo>
                  <a:pt x="10352747" y="3848100"/>
                </a:lnTo>
                <a:lnTo>
                  <a:pt x="10297883" y="3911600"/>
                </a:lnTo>
                <a:lnTo>
                  <a:pt x="10373296" y="3911600"/>
                </a:lnTo>
                <a:lnTo>
                  <a:pt x="10448505" y="3822700"/>
                </a:lnTo>
                <a:lnTo>
                  <a:pt x="10498543" y="3759200"/>
                </a:lnTo>
                <a:lnTo>
                  <a:pt x="10545660" y="3695700"/>
                </a:lnTo>
                <a:lnTo>
                  <a:pt x="10563288" y="3670300"/>
                </a:lnTo>
                <a:lnTo>
                  <a:pt x="10497908" y="3670300"/>
                </a:lnTo>
                <a:lnTo>
                  <a:pt x="10498670" y="3657600"/>
                </a:lnTo>
                <a:close/>
              </a:path>
              <a:path w="10869930" h="5295900">
                <a:moveTo>
                  <a:pt x="10581093" y="3530600"/>
                </a:moveTo>
                <a:lnTo>
                  <a:pt x="10540707" y="3606800"/>
                </a:lnTo>
                <a:lnTo>
                  <a:pt x="10541342" y="3606800"/>
                </a:lnTo>
                <a:lnTo>
                  <a:pt x="10497908" y="3670300"/>
                </a:lnTo>
                <a:lnTo>
                  <a:pt x="10563288" y="3670300"/>
                </a:lnTo>
                <a:lnTo>
                  <a:pt x="10589729" y="3632200"/>
                </a:lnTo>
                <a:lnTo>
                  <a:pt x="10630750" y="3568700"/>
                </a:lnTo>
                <a:lnTo>
                  <a:pt x="10643408" y="3543300"/>
                </a:lnTo>
                <a:lnTo>
                  <a:pt x="10580458" y="3543300"/>
                </a:lnTo>
                <a:lnTo>
                  <a:pt x="10581093" y="3530600"/>
                </a:lnTo>
                <a:close/>
              </a:path>
              <a:path w="10869930" h="5295900">
                <a:moveTo>
                  <a:pt x="10749902" y="2133600"/>
                </a:moveTo>
                <a:lnTo>
                  <a:pt x="10690567" y="2133600"/>
                </a:lnTo>
                <a:lnTo>
                  <a:pt x="10721809" y="2209800"/>
                </a:lnTo>
                <a:lnTo>
                  <a:pt x="10721174" y="2209800"/>
                </a:lnTo>
                <a:lnTo>
                  <a:pt x="10748225" y="2286000"/>
                </a:lnTo>
                <a:lnTo>
                  <a:pt x="10747590" y="2286000"/>
                </a:lnTo>
                <a:lnTo>
                  <a:pt x="10770069" y="2362200"/>
                </a:lnTo>
                <a:lnTo>
                  <a:pt x="10769688" y="2362200"/>
                </a:lnTo>
                <a:lnTo>
                  <a:pt x="10787468" y="2438399"/>
                </a:lnTo>
                <a:lnTo>
                  <a:pt x="10787087" y="2438399"/>
                </a:lnTo>
                <a:lnTo>
                  <a:pt x="10800295" y="2514599"/>
                </a:lnTo>
                <a:lnTo>
                  <a:pt x="10800041" y="2514599"/>
                </a:lnTo>
                <a:lnTo>
                  <a:pt x="10808296" y="2590799"/>
                </a:lnTo>
                <a:lnTo>
                  <a:pt x="10811471" y="2666999"/>
                </a:lnTo>
                <a:lnTo>
                  <a:pt x="10810582" y="2743199"/>
                </a:lnTo>
                <a:lnTo>
                  <a:pt x="10806137" y="2819399"/>
                </a:lnTo>
                <a:lnTo>
                  <a:pt x="10798263" y="2895599"/>
                </a:lnTo>
                <a:lnTo>
                  <a:pt x="10798517" y="2895599"/>
                </a:lnTo>
                <a:lnTo>
                  <a:pt x="10787087" y="2971799"/>
                </a:lnTo>
                <a:lnTo>
                  <a:pt x="10772482" y="3047999"/>
                </a:lnTo>
                <a:lnTo>
                  <a:pt x="10772863" y="3047999"/>
                </a:lnTo>
                <a:lnTo>
                  <a:pt x="10754575" y="3124199"/>
                </a:lnTo>
                <a:lnTo>
                  <a:pt x="10754956" y="3124199"/>
                </a:lnTo>
                <a:lnTo>
                  <a:pt x="10733493" y="3200399"/>
                </a:lnTo>
                <a:lnTo>
                  <a:pt x="10733874" y="3200399"/>
                </a:lnTo>
                <a:lnTo>
                  <a:pt x="10709109" y="3263900"/>
                </a:lnTo>
                <a:lnTo>
                  <a:pt x="10709617" y="3263900"/>
                </a:lnTo>
                <a:lnTo>
                  <a:pt x="10681677" y="3340100"/>
                </a:lnTo>
                <a:lnTo>
                  <a:pt x="10682185" y="3340100"/>
                </a:lnTo>
                <a:lnTo>
                  <a:pt x="10651070" y="3403600"/>
                </a:lnTo>
                <a:lnTo>
                  <a:pt x="10651578" y="3403600"/>
                </a:lnTo>
                <a:lnTo>
                  <a:pt x="10617288" y="3467100"/>
                </a:lnTo>
                <a:lnTo>
                  <a:pt x="10617923" y="3467100"/>
                </a:lnTo>
                <a:lnTo>
                  <a:pt x="10580458" y="3543300"/>
                </a:lnTo>
                <a:lnTo>
                  <a:pt x="10643408" y="3543300"/>
                </a:lnTo>
                <a:lnTo>
                  <a:pt x="10668723" y="3492500"/>
                </a:lnTo>
                <a:lnTo>
                  <a:pt x="10703648" y="3429000"/>
                </a:lnTo>
                <a:lnTo>
                  <a:pt x="10735271" y="3352800"/>
                </a:lnTo>
                <a:lnTo>
                  <a:pt x="10763719" y="3289300"/>
                </a:lnTo>
                <a:lnTo>
                  <a:pt x="10788865" y="3213099"/>
                </a:lnTo>
                <a:lnTo>
                  <a:pt x="10810709" y="3136899"/>
                </a:lnTo>
                <a:lnTo>
                  <a:pt x="10829251" y="3060699"/>
                </a:lnTo>
                <a:lnTo>
                  <a:pt x="10844237" y="2984499"/>
                </a:lnTo>
                <a:lnTo>
                  <a:pt x="10855921" y="2908299"/>
                </a:lnTo>
                <a:lnTo>
                  <a:pt x="10863922" y="2832099"/>
                </a:lnTo>
                <a:lnTo>
                  <a:pt x="10868494" y="2743199"/>
                </a:lnTo>
                <a:lnTo>
                  <a:pt x="10869383" y="2666999"/>
                </a:lnTo>
                <a:lnTo>
                  <a:pt x="10865954" y="2578099"/>
                </a:lnTo>
                <a:lnTo>
                  <a:pt x="10857572" y="2501899"/>
                </a:lnTo>
                <a:lnTo>
                  <a:pt x="10844110" y="2425699"/>
                </a:lnTo>
                <a:lnTo>
                  <a:pt x="10825949" y="2349500"/>
                </a:lnTo>
                <a:lnTo>
                  <a:pt x="10802962" y="2260600"/>
                </a:lnTo>
                <a:lnTo>
                  <a:pt x="10775403" y="2184400"/>
                </a:lnTo>
                <a:lnTo>
                  <a:pt x="10749902" y="2133600"/>
                </a:lnTo>
                <a:close/>
              </a:path>
              <a:path w="10869930" h="5295900">
                <a:moveTo>
                  <a:pt x="151511" y="2857499"/>
                </a:moveTo>
                <a:lnTo>
                  <a:pt x="151739" y="2870199"/>
                </a:lnTo>
                <a:lnTo>
                  <a:pt x="153543" y="2870199"/>
                </a:lnTo>
                <a:lnTo>
                  <a:pt x="151511" y="2857499"/>
                </a:lnTo>
                <a:close/>
              </a:path>
              <a:path w="10869930" h="5295900">
                <a:moveTo>
                  <a:pt x="260071" y="2336800"/>
                </a:moveTo>
                <a:lnTo>
                  <a:pt x="116611" y="2336800"/>
                </a:lnTo>
                <a:lnTo>
                  <a:pt x="171488" y="2362200"/>
                </a:lnTo>
                <a:lnTo>
                  <a:pt x="162003" y="2389170"/>
                </a:lnTo>
                <a:lnTo>
                  <a:pt x="264553" y="2438399"/>
                </a:lnTo>
                <a:lnTo>
                  <a:pt x="260071" y="2336800"/>
                </a:lnTo>
                <a:close/>
              </a:path>
              <a:path w="10869930" h="5295900">
                <a:moveTo>
                  <a:pt x="159389" y="2387915"/>
                </a:moveTo>
                <a:lnTo>
                  <a:pt x="158089" y="2400300"/>
                </a:lnTo>
                <a:lnTo>
                  <a:pt x="162003" y="2389170"/>
                </a:lnTo>
                <a:lnTo>
                  <a:pt x="159389" y="2387915"/>
                </a:lnTo>
                <a:close/>
              </a:path>
              <a:path w="10869930" h="5295900">
                <a:moveTo>
                  <a:pt x="162555" y="2387600"/>
                </a:moveTo>
                <a:lnTo>
                  <a:pt x="159423" y="2387600"/>
                </a:lnTo>
                <a:lnTo>
                  <a:pt x="159389" y="2387915"/>
                </a:lnTo>
                <a:lnTo>
                  <a:pt x="162003" y="2389170"/>
                </a:lnTo>
                <a:lnTo>
                  <a:pt x="162555" y="2387600"/>
                </a:lnTo>
                <a:close/>
              </a:path>
              <a:path w="10869930" h="5295900">
                <a:moveTo>
                  <a:pt x="116611" y="2336800"/>
                </a:moveTo>
                <a:lnTo>
                  <a:pt x="108980" y="2363716"/>
                </a:lnTo>
                <a:lnTo>
                  <a:pt x="159386" y="2387913"/>
                </a:lnTo>
                <a:lnTo>
                  <a:pt x="159423" y="2387600"/>
                </a:lnTo>
                <a:lnTo>
                  <a:pt x="162555" y="2387600"/>
                </a:lnTo>
                <a:lnTo>
                  <a:pt x="171488" y="2362200"/>
                </a:lnTo>
                <a:lnTo>
                  <a:pt x="116611" y="2336800"/>
                </a:lnTo>
                <a:close/>
              </a:path>
              <a:path w="10869930" h="5295900">
                <a:moveTo>
                  <a:pt x="249986" y="2108200"/>
                </a:moveTo>
                <a:lnTo>
                  <a:pt x="0" y="2311400"/>
                </a:lnTo>
                <a:lnTo>
                  <a:pt x="108980" y="2363716"/>
                </a:lnTo>
                <a:lnTo>
                  <a:pt x="116611" y="2336800"/>
                </a:lnTo>
                <a:lnTo>
                  <a:pt x="260071" y="2336800"/>
                </a:lnTo>
                <a:lnTo>
                  <a:pt x="249986" y="2108200"/>
                </a:lnTo>
                <a:close/>
              </a:path>
              <a:path w="10869930" h="5295900">
                <a:moveTo>
                  <a:pt x="10680323" y="1993900"/>
                </a:moveTo>
                <a:lnTo>
                  <a:pt x="10616780" y="1993900"/>
                </a:lnTo>
                <a:lnTo>
                  <a:pt x="10656404" y="2070100"/>
                </a:lnTo>
                <a:lnTo>
                  <a:pt x="10655769" y="2070100"/>
                </a:lnTo>
                <a:lnTo>
                  <a:pt x="10691202" y="2146300"/>
                </a:lnTo>
                <a:lnTo>
                  <a:pt x="10690567" y="2133600"/>
                </a:lnTo>
                <a:lnTo>
                  <a:pt x="10749902" y="2133600"/>
                </a:lnTo>
                <a:lnTo>
                  <a:pt x="10743526" y="2120900"/>
                </a:lnTo>
                <a:lnTo>
                  <a:pt x="10707331" y="2044700"/>
                </a:lnTo>
                <a:lnTo>
                  <a:pt x="10680323" y="1993900"/>
                </a:lnTo>
                <a:close/>
              </a:path>
              <a:path w="10869930" h="5295900">
                <a:moveTo>
                  <a:pt x="6250774" y="63500"/>
                </a:moveTo>
                <a:lnTo>
                  <a:pt x="5660351" y="63500"/>
                </a:lnTo>
                <a:lnTo>
                  <a:pt x="5753315" y="76200"/>
                </a:lnTo>
                <a:lnTo>
                  <a:pt x="5847549" y="76200"/>
                </a:lnTo>
                <a:lnTo>
                  <a:pt x="5944450" y="88900"/>
                </a:lnTo>
                <a:lnTo>
                  <a:pt x="6042494" y="88900"/>
                </a:lnTo>
                <a:lnTo>
                  <a:pt x="6142824" y="101600"/>
                </a:lnTo>
                <a:lnTo>
                  <a:pt x="6142570" y="101600"/>
                </a:lnTo>
                <a:lnTo>
                  <a:pt x="6244424" y="114300"/>
                </a:lnTo>
                <a:lnTo>
                  <a:pt x="6244043" y="114300"/>
                </a:lnTo>
                <a:lnTo>
                  <a:pt x="6451942" y="139700"/>
                </a:lnTo>
                <a:lnTo>
                  <a:pt x="6451434" y="139700"/>
                </a:lnTo>
                <a:lnTo>
                  <a:pt x="6664032" y="165100"/>
                </a:lnTo>
                <a:lnTo>
                  <a:pt x="6663397" y="165100"/>
                </a:lnTo>
                <a:lnTo>
                  <a:pt x="6880059" y="203200"/>
                </a:lnTo>
                <a:lnTo>
                  <a:pt x="6879424" y="203200"/>
                </a:lnTo>
                <a:lnTo>
                  <a:pt x="7098880" y="241300"/>
                </a:lnTo>
                <a:lnTo>
                  <a:pt x="7098372" y="241300"/>
                </a:lnTo>
                <a:lnTo>
                  <a:pt x="7319860" y="292100"/>
                </a:lnTo>
                <a:lnTo>
                  <a:pt x="7319352" y="292100"/>
                </a:lnTo>
                <a:lnTo>
                  <a:pt x="7541983" y="342900"/>
                </a:lnTo>
                <a:lnTo>
                  <a:pt x="7541348" y="342900"/>
                </a:lnTo>
                <a:lnTo>
                  <a:pt x="7763979" y="393700"/>
                </a:lnTo>
                <a:lnTo>
                  <a:pt x="7763471" y="393700"/>
                </a:lnTo>
                <a:lnTo>
                  <a:pt x="7985340" y="457200"/>
                </a:lnTo>
                <a:lnTo>
                  <a:pt x="7984705" y="457200"/>
                </a:lnTo>
                <a:lnTo>
                  <a:pt x="8205050" y="520700"/>
                </a:lnTo>
                <a:lnTo>
                  <a:pt x="8204415" y="520700"/>
                </a:lnTo>
                <a:lnTo>
                  <a:pt x="8421966" y="584200"/>
                </a:lnTo>
                <a:lnTo>
                  <a:pt x="8421204" y="584200"/>
                </a:lnTo>
                <a:lnTo>
                  <a:pt x="8635326" y="660400"/>
                </a:lnTo>
                <a:lnTo>
                  <a:pt x="8634564" y="660400"/>
                </a:lnTo>
                <a:lnTo>
                  <a:pt x="8844114" y="736600"/>
                </a:lnTo>
                <a:lnTo>
                  <a:pt x="8843606" y="736600"/>
                </a:lnTo>
                <a:lnTo>
                  <a:pt x="8946349" y="787400"/>
                </a:lnTo>
                <a:lnTo>
                  <a:pt x="8945968" y="787400"/>
                </a:lnTo>
                <a:lnTo>
                  <a:pt x="9047314" y="825500"/>
                </a:lnTo>
                <a:lnTo>
                  <a:pt x="9046806" y="825500"/>
                </a:lnTo>
                <a:lnTo>
                  <a:pt x="9146628" y="863600"/>
                </a:lnTo>
                <a:lnTo>
                  <a:pt x="9146247" y="863600"/>
                </a:lnTo>
                <a:lnTo>
                  <a:pt x="9244164" y="914400"/>
                </a:lnTo>
                <a:lnTo>
                  <a:pt x="9243783" y="914400"/>
                </a:lnTo>
                <a:lnTo>
                  <a:pt x="9339922" y="965200"/>
                </a:lnTo>
                <a:lnTo>
                  <a:pt x="9339541" y="965200"/>
                </a:lnTo>
                <a:lnTo>
                  <a:pt x="9433775" y="1003300"/>
                </a:lnTo>
                <a:lnTo>
                  <a:pt x="9433267" y="1003300"/>
                </a:lnTo>
                <a:lnTo>
                  <a:pt x="9525596" y="1054100"/>
                </a:lnTo>
                <a:lnTo>
                  <a:pt x="9525088" y="1054100"/>
                </a:lnTo>
                <a:lnTo>
                  <a:pt x="9615131" y="1104900"/>
                </a:lnTo>
                <a:lnTo>
                  <a:pt x="9614623" y="1104900"/>
                </a:lnTo>
                <a:lnTo>
                  <a:pt x="9702380" y="1155700"/>
                </a:lnTo>
                <a:lnTo>
                  <a:pt x="9701872" y="1155700"/>
                </a:lnTo>
                <a:lnTo>
                  <a:pt x="9787216" y="1206500"/>
                </a:lnTo>
                <a:lnTo>
                  <a:pt x="9786581" y="1206500"/>
                </a:lnTo>
                <a:lnTo>
                  <a:pt x="9869639" y="1257300"/>
                </a:lnTo>
                <a:lnTo>
                  <a:pt x="9869004" y="1257300"/>
                </a:lnTo>
                <a:lnTo>
                  <a:pt x="9949268" y="1320800"/>
                </a:lnTo>
                <a:lnTo>
                  <a:pt x="9948633" y="1320800"/>
                </a:lnTo>
                <a:lnTo>
                  <a:pt x="10026103" y="1371600"/>
                </a:lnTo>
                <a:lnTo>
                  <a:pt x="10025468" y="1371600"/>
                </a:lnTo>
                <a:lnTo>
                  <a:pt x="10100017" y="1435100"/>
                </a:lnTo>
                <a:lnTo>
                  <a:pt x="10099382" y="1435100"/>
                </a:lnTo>
                <a:lnTo>
                  <a:pt x="10171137" y="1485900"/>
                </a:lnTo>
                <a:lnTo>
                  <a:pt x="10170375" y="1485900"/>
                </a:lnTo>
                <a:lnTo>
                  <a:pt x="10238955" y="1549400"/>
                </a:lnTo>
                <a:lnTo>
                  <a:pt x="10238193" y="1549400"/>
                </a:lnTo>
                <a:lnTo>
                  <a:pt x="10303725" y="1612900"/>
                </a:lnTo>
                <a:lnTo>
                  <a:pt x="10302963" y="1612900"/>
                </a:lnTo>
                <a:lnTo>
                  <a:pt x="10364939" y="1676400"/>
                </a:lnTo>
                <a:lnTo>
                  <a:pt x="10364177" y="1676400"/>
                </a:lnTo>
                <a:lnTo>
                  <a:pt x="10422851" y="1739900"/>
                </a:lnTo>
                <a:lnTo>
                  <a:pt x="10422089" y="1739900"/>
                </a:lnTo>
                <a:lnTo>
                  <a:pt x="10477080" y="1803400"/>
                </a:lnTo>
                <a:lnTo>
                  <a:pt x="10476318" y="1803400"/>
                </a:lnTo>
                <a:lnTo>
                  <a:pt x="10527753" y="1866900"/>
                </a:lnTo>
                <a:lnTo>
                  <a:pt x="10526991" y="1866900"/>
                </a:lnTo>
                <a:lnTo>
                  <a:pt x="10574489" y="1930400"/>
                </a:lnTo>
                <a:lnTo>
                  <a:pt x="10573727" y="1930400"/>
                </a:lnTo>
                <a:lnTo>
                  <a:pt x="10617415" y="2006600"/>
                </a:lnTo>
                <a:lnTo>
                  <a:pt x="10616780" y="1993900"/>
                </a:lnTo>
                <a:lnTo>
                  <a:pt x="10680323" y="1993900"/>
                </a:lnTo>
                <a:lnTo>
                  <a:pt x="10666818" y="1968500"/>
                </a:lnTo>
                <a:lnTo>
                  <a:pt x="10622368" y="1905000"/>
                </a:lnTo>
                <a:lnTo>
                  <a:pt x="10573981" y="1828800"/>
                </a:lnTo>
                <a:lnTo>
                  <a:pt x="10521784" y="1765300"/>
                </a:lnTo>
                <a:lnTo>
                  <a:pt x="10466031" y="1701800"/>
                </a:lnTo>
                <a:lnTo>
                  <a:pt x="10406595" y="1638300"/>
                </a:lnTo>
                <a:lnTo>
                  <a:pt x="10343730" y="1574800"/>
                </a:lnTo>
                <a:lnTo>
                  <a:pt x="10277563" y="1511300"/>
                </a:lnTo>
                <a:lnTo>
                  <a:pt x="10208348" y="1447800"/>
                </a:lnTo>
                <a:lnTo>
                  <a:pt x="10135831" y="1384300"/>
                </a:lnTo>
                <a:lnTo>
                  <a:pt x="10060647" y="1333500"/>
                </a:lnTo>
                <a:lnTo>
                  <a:pt x="9982415" y="1270000"/>
                </a:lnTo>
                <a:lnTo>
                  <a:pt x="9901516" y="1219200"/>
                </a:lnTo>
                <a:lnTo>
                  <a:pt x="9817950" y="1155700"/>
                </a:lnTo>
                <a:lnTo>
                  <a:pt x="9731971" y="1104900"/>
                </a:lnTo>
                <a:lnTo>
                  <a:pt x="9643579" y="1054100"/>
                </a:lnTo>
                <a:lnTo>
                  <a:pt x="9553028" y="1003300"/>
                </a:lnTo>
                <a:lnTo>
                  <a:pt x="9460191" y="952500"/>
                </a:lnTo>
                <a:lnTo>
                  <a:pt x="9365449" y="901700"/>
                </a:lnTo>
                <a:lnTo>
                  <a:pt x="9268675" y="863600"/>
                </a:lnTo>
                <a:lnTo>
                  <a:pt x="9170250" y="812800"/>
                </a:lnTo>
                <a:lnTo>
                  <a:pt x="9070047" y="774700"/>
                </a:lnTo>
                <a:lnTo>
                  <a:pt x="8968193" y="723900"/>
                </a:lnTo>
                <a:lnTo>
                  <a:pt x="8654757" y="609600"/>
                </a:lnTo>
                <a:lnTo>
                  <a:pt x="8221687" y="457200"/>
                </a:lnTo>
                <a:lnTo>
                  <a:pt x="8000707" y="393700"/>
                </a:lnTo>
                <a:lnTo>
                  <a:pt x="7778076" y="342900"/>
                </a:lnTo>
                <a:lnTo>
                  <a:pt x="7554810" y="279400"/>
                </a:lnTo>
                <a:lnTo>
                  <a:pt x="7331671" y="228600"/>
                </a:lnTo>
                <a:lnTo>
                  <a:pt x="6672414" y="114300"/>
                </a:lnTo>
                <a:lnTo>
                  <a:pt x="6250774" y="63500"/>
                </a:lnTo>
                <a:close/>
              </a:path>
              <a:path w="10869930" h="5295900">
                <a:moveTo>
                  <a:pt x="2875241" y="482600"/>
                </a:moveTo>
                <a:lnTo>
                  <a:pt x="2701505" y="482600"/>
                </a:lnTo>
                <a:lnTo>
                  <a:pt x="2729191" y="533400"/>
                </a:lnTo>
                <a:lnTo>
                  <a:pt x="2748876" y="533400"/>
                </a:lnTo>
                <a:lnTo>
                  <a:pt x="2758909" y="520700"/>
                </a:lnTo>
                <a:lnTo>
                  <a:pt x="2783801" y="520700"/>
                </a:lnTo>
                <a:lnTo>
                  <a:pt x="2798914" y="508000"/>
                </a:lnTo>
                <a:lnTo>
                  <a:pt x="2815551" y="508000"/>
                </a:lnTo>
                <a:lnTo>
                  <a:pt x="2833966" y="495300"/>
                </a:lnTo>
                <a:lnTo>
                  <a:pt x="2853778" y="495300"/>
                </a:lnTo>
                <a:lnTo>
                  <a:pt x="2875241" y="482600"/>
                </a:lnTo>
                <a:close/>
              </a:path>
              <a:path w="10869930" h="5295900">
                <a:moveTo>
                  <a:pt x="2898101" y="469900"/>
                </a:moveTo>
                <a:lnTo>
                  <a:pt x="2727921" y="469900"/>
                </a:lnTo>
                <a:lnTo>
                  <a:pt x="2719539" y="482600"/>
                </a:lnTo>
                <a:lnTo>
                  <a:pt x="2874987" y="482600"/>
                </a:lnTo>
                <a:lnTo>
                  <a:pt x="2898101" y="469900"/>
                </a:lnTo>
                <a:close/>
              </a:path>
              <a:path w="10869930" h="5295900">
                <a:moveTo>
                  <a:pt x="2948901" y="457200"/>
                </a:moveTo>
                <a:lnTo>
                  <a:pt x="2763735" y="457200"/>
                </a:lnTo>
                <a:lnTo>
                  <a:pt x="2750146" y="469900"/>
                </a:lnTo>
                <a:lnTo>
                  <a:pt x="2922739" y="469900"/>
                </a:lnTo>
                <a:lnTo>
                  <a:pt x="2948901" y="457200"/>
                </a:lnTo>
                <a:close/>
              </a:path>
              <a:path w="10869930" h="5295900">
                <a:moveTo>
                  <a:pt x="3067646" y="419100"/>
                </a:moveTo>
                <a:lnTo>
                  <a:pt x="2879559" y="419100"/>
                </a:lnTo>
                <a:lnTo>
                  <a:pt x="2856191" y="431800"/>
                </a:lnTo>
                <a:lnTo>
                  <a:pt x="2834474" y="431800"/>
                </a:lnTo>
                <a:lnTo>
                  <a:pt x="2814408" y="444500"/>
                </a:lnTo>
                <a:lnTo>
                  <a:pt x="2778848" y="457200"/>
                </a:lnTo>
                <a:lnTo>
                  <a:pt x="2948647" y="457200"/>
                </a:lnTo>
                <a:lnTo>
                  <a:pt x="3005416" y="444500"/>
                </a:lnTo>
                <a:lnTo>
                  <a:pt x="3005162" y="444500"/>
                </a:lnTo>
                <a:lnTo>
                  <a:pt x="3067646" y="419100"/>
                </a:lnTo>
                <a:close/>
              </a:path>
              <a:path w="10869930" h="5295900">
                <a:moveTo>
                  <a:pt x="5756490" y="12700"/>
                </a:moveTo>
                <a:lnTo>
                  <a:pt x="4935816" y="12700"/>
                </a:lnTo>
                <a:lnTo>
                  <a:pt x="4420577" y="63500"/>
                </a:lnTo>
                <a:lnTo>
                  <a:pt x="4298149" y="88900"/>
                </a:lnTo>
                <a:lnTo>
                  <a:pt x="4178769" y="101600"/>
                </a:lnTo>
                <a:lnTo>
                  <a:pt x="4062564" y="127000"/>
                </a:lnTo>
                <a:lnTo>
                  <a:pt x="3949788" y="139700"/>
                </a:lnTo>
                <a:lnTo>
                  <a:pt x="3735031" y="190500"/>
                </a:lnTo>
                <a:lnTo>
                  <a:pt x="3633558" y="203200"/>
                </a:lnTo>
                <a:lnTo>
                  <a:pt x="3536149" y="228600"/>
                </a:lnTo>
                <a:lnTo>
                  <a:pt x="3443185" y="254000"/>
                </a:lnTo>
                <a:lnTo>
                  <a:pt x="3354666" y="279400"/>
                </a:lnTo>
                <a:lnTo>
                  <a:pt x="3270973" y="304800"/>
                </a:lnTo>
                <a:lnTo>
                  <a:pt x="3192233" y="317500"/>
                </a:lnTo>
                <a:lnTo>
                  <a:pt x="3118573" y="342900"/>
                </a:lnTo>
                <a:lnTo>
                  <a:pt x="3050374" y="368300"/>
                </a:lnTo>
                <a:lnTo>
                  <a:pt x="2987636" y="381000"/>
                </a:lnTo>
                <a:lnTo>
                  <a:pt x="2930613" y="406400"/>
                </a:lnTo>
                <a:lnTo>
                  <a:pt x="2904197" y="419100"/>
                </a:lnTo>
                <a:lnTo>
                  <a:pt x="3067392" y="419100"/>
                </a:lnTo>
                <a:lnTo>
                  <a:pt x="3135337" y="406400"/>
                </a:lnTo>
                <a:lnTo>
                  <a:pt x="3135083" y="406400"/>
                </a:lnTo>
                <a:lnTo>
                  <a:pt x="3208489" y="381000"/>
                </a:lnTo>
                <a:lnTo>
                  <a:pt x="3208108" y="381000"/>
                </a:lnTo>
                <a:lnTo>
                  <a:pt x="3286594" y="355600"/>
                </a:lnTo>
                <a:lnTo>
                  <a:pt x="3286340" y="355600"/>
                </a:lnTo>
                <a:lnTo>
                  <a:pt x="3369779" y="330200"/>
                </a:lnTo>
                <a:lnTo>
                  <a:pt x="3369525" y="330200"/>
                </a:lnTo>
                <a:lnTo>
                  <a:pt x="3457536" y="317500"/>
                </a:lnTo>
                <a:lnTo>
                  <a:pt x="3457282" y="317500"/>
                </a:lnTo>
                <a:lnTo>
                  <a:pt x="3549992" y="292100"/>
                </a:lnTo>
                <a:lnTo>
                  <a:pt x="3549611" y="292100"/>
                </a:lnTo>
                <a:lnTo>
                  <a:pt x="3646639" y="266700"/>
                </a:lnTo>
                <a:lnTo>
                  <a:pt x="3646385" y="266700"/>
                </a:lnTo>
                <a:lnTo>
                  <a:pt x="3747477" y="241300"/>
                </a:lnTo>
                <a:lnTo>
                  <a:pt x="3747223" y="241300"/>
                </a:lnTo>
                <a:lnTo>
                  <a:pt x="3852379" y="215900"/>
                </a:lnTo>
                <a:lnTo>
                  <a:pt x="3851998" y="215900"/>
                </a:lnTo>
                <a:lnTo>
                  <a:pt x="3960837" y="203200"/>
                </a:lnTo>
                <a:lnTo>
                  <a:pt x="3960456" y="203200"/>
                </a:lnTo>
                <a:lnTo>
                  <a:pt x="4072851" y="177800"/>
                </a:lnTo>
                <a:lnTo>
                  <a:pt x="4072470" y="177800"/>
                </a:lnTo>
                <a:lnTo>
                  <a:pt x="4188294" y="165100"/>
                </a:lnTo>
                <a:lnTo>
                  <a:pt x="4187913" y="165100"/>
                </a:lnTo>
                <a:lnTo>
                  <a:pt x="4306785" y="139700"/>
                </a:lnTo>
                <a:lnTo>
                  <a:pt x="4306404" y="139700"/>
                </a:lnTo>
                <a:lnTo>
                  <a:pt x="4428324" y="127000"/>
                </a:lnTo>
                <a:lnTo>
                  <a:pt x="4427816" y="127000"/>
                </a:lnTo>
                <a:lnTo>
                  <a:pt x="4552403" y="114300"/>
                </a:lnTo>
                <a:lnTo>
                  <a:pt x="4552022" y="114300"/>
                </a:lnTo>
                <a:lnTo>
                  <a:pt x="4679276" y="88900"/>
                </a:lnTo>
                <a:lnTo>
                  <a:pt x="4807800" y="88900"/>
                </a:lnTo>
                <a:lnTo>
                  <a:pt x="4939626" y="76200"/>
                </a:lnTo>
                <a:lnTo>
                  <a:pt x="4938991" y="76200"/>
                </a:lnTo>
                <a:lnTo>
                  <a:pt x="5072722" y="63500"/>
                </a:lnTo>
                <a:lnTo>
                  <a:pt x="6250774" y="63500"/>
                </a:lnTo>
                <a:lnTo>
                  <a:pt x="5948895" y="25400"/>
                </a:lnTo>
                <a:lnTo>
                  <a:pt x="5851740" y="25400"/>
                </a:lnTo>
                <a:lnTo>
                  <a:pt x="5756490" y="12700"/>
                </a:lnTo>
                <a:close/>
              </a:path>
              <a:path w="10869930" h="5295900">
                <a:moveTo>
                  <a:pt x="5482932" y="0"/>
                </a:moveTo>
                <a:lnTo>
                  <a:pt x="5206199" y="0"/>
                </a:lnTo>
                <a:lnTo>
                  <a:pt x="5070055" y="12700"/>
                </a:lnTo>
                <a:lnTo>
                  <a:pt x="5571832" y="12700"/>
                </a:lnTo>
                <a:lnTo>
                  <a:pt x="548293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457200"/>
            <a:endParaRPr sz="146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9">
            <a:extLst>
              <a:ext uri="{FF2B5EF4-FFF2-40B4-BE49-F238E27FC236}">
                <a16:creationId xmlns:a16="http://schemas.microsoft.com/office/drawing/2014/main" id="{2719CC46-2030-1149-B2C7-8E047D05FA89}"/>
              </a:ext>
            </a:extLst>
          </p:cNvPr>
          <p:cNvSpPr txBox="1"/>
          <p:nvPr/>
        </p:nvSpPr>
        <p:spPr>
          <a:xfrm>
            <a:off x="1360252" y="1982827"/>
            <a:ext cx="3267288" cy="749084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10319" rIns="0" bIns="0" rtlCol="0">
            <a:spAutoFit/>
          </a:bodyPr>
          <a:lstStyle/>
          <a:p>
            <a:pPr marL="902891" defTabSz="457200">
              <a:spcBef>
                <a:spcPts val="81"/>
              </a:spcBef>
            </a:pPr>
            <a:r>
              <a:rPr sz="1600" b="1" spc="-69" dirty="0">
                <a:solidFill>
                  <a:prstClr val="black"/>
                </a:solidFill>
                <a:latin typeface="Calibri"/>
                <a:cs typeface="Trebuchet MS"/>
              </a:rPr>
              <a:t>Situation</a:t>
            </a:r>
            <a:r>
              <a:rPr sz="1600" b="1" spc="-146" dirty="0">
                <a:solidFill>
                  <a:prstClr val="black"/>
                </a:solidFill>
                <a:latin typeface="Calibri"/>
                <a:cs typeface="Trebuchet MS"/>
              </a:rPr>
              <a:t> </a:t>
            </a:r>
            <a:r>
              <a:rPr sz="1600" b="1" spc="-102" dirty="0">
                <a:solidFill>
                  <a:prstClr val="black"/>
                </a:solidFill>
                <a:latin typeface="Calibri"/>
                <a:cs typeface="Trebuchet MS"/>
              </a:rPr>
              <a:t>réelle</a:t>
            </a:r>
            <a:endParaRPr sz="1600" dirty="0">
              <a:solidFill>
                <a:prstClr val="black"/>
              </a:solidFill>
              <a:latin typeface="Calibri"/>
              <a:cs typeface="Trebuchet MS"/>
            </a:endParaRPr>
          </a:p>
          <a:p>
            <a:pPr marL="182125" marR="177483" indent="-2580" algn="ctr" defTabSz="457200"/>
            <a:r>
              <a:rPr sz="1600" spc="-65" dirty="0">
                <a:solidFill>
                  <a:prstClr val="black"/>
                </a:solidFill>
                <a:latin typeface="Calibri"/>
                <a:cs typeface="Arial"/>
              </a:rPr>
              <a:t>« </a:t>
            </a:r>
            <a:r>
              <a:rPr sz="1600" spc="-61" dirty="0">
                <a:solidFill>
                  <a:prstClr val="black"/>
                </a:solidFill>
                <a:latin typeface="Calibri"/>
                <a:cs typeface="Arial"/>
              </a:rPr>
              <a:t>Quelle est </a:t>
            </a:r>
            <a:r>
              <a:rPr sz="1600" spc="-57" dirty="0">
                <a:solidFill>
                  <a:prstClr val="black"/>
                </a:solidFill>
                <a:latin typeface="Calibri"/>
                <a:cs typeface="Arial"/>
              </a:rPr>
              <a:t>la </a:t>
            </a:r>
            <a:r>
              <a:rPr sz="1600" spc="-114" dirty="0">
                <a:solidFill>
                  <a:prstClr val="black"/>
                </a:solidFill>
                <a:latin typeface="Calibri"/>
                <a:cs typeface="Arial"/>
              </a:rPr>
              <a:t>masse </a:t>
            </a:r>
            <a:r>
              <a:rPr sz="1600" spc="-69" dirty="0">
                <a:solidFill>
                  <a:prstClr val="black"/>
                </a:solidFill>
                <a:latin typeface="Calibri"/>
                <a:cs typeface="Arial"/>
              </a:rPr>
              <a:t>de </a:t>
            </a:r>
            <a:r>
              <a:rPr sz="1600" spc="-37" dirty="0">
                <a:solidFill>
                  <a:prstClr val="black"/>
                </a:solidFill>
                <a:latin typeface="Calibri"/>
                <a:cs typeface="Arial"/>
              </a:rPr>
              <a:t>farine  </a:t>
            </a:r>
            <a:r>
              <a:rPr sz="1600" spc="-85" dirty="0">
                <a:solidFill>
                  <a:prstClr val="black"/>
                </a:solidFill>
                <a:latin typeface="Calibri"/>
                <a:cs typeface="Arial"/>
              </a:rPr>
              <a:t>nécessaire </a:t>
            </a:r>
            <a:r>
              <a:rPr sz="1600" spc="-33" dirty="0">
                <a:solidFill>
                  <a:prstClr val="black"/>
                </a:solidFill>
                <a:latin typeface="Calibri"/>
                <a:cs typeface="Arial"/>
              </a:rPr>
              <a:t>pour </a:t>
            </a:r>
            <a:r>
              <a:rPr sz="1600" spc="-37" dirty="0">
                <a:solidFill>
                  <a:prstClr val="black"/>
                </a:solidFill>
                <a:latin typeface="Calibri"/>
                <a:cs typeface="Arial"/>
              </a:rPr>
              <a:t>faire </a:t>
            </a:r>
            <a:r>
              <a:rPr sz="1600" spc="-73" dirty="0">
                <a:solidFill>
                  <a:prstClr val="black"/>
                </a:solidFill>
                <a:latin typeface="Calibri"/>
                <a:cs typeface="Arial"/>
              </a:rPr>
              <a:t>10 </a:t>
            </a:r>
            <a:r>
              <a:rPr sz="1600" spc="-85" dirty="0">
                <a:solidFill>
                  <a:prstClr val="black"/>
                </a:solidFill>
                <a:latin typeface="Calibri"/>
                <a:cs typeface="Arial"/>
              </a:rPr>
              <a:t>crêpes </a:t>
            </a:r>
            <a:r>
              <a:rPr sz="1600" spc="-138" dirty="0">
                <a:solidFill>
                  <a:prstClr val="black"/>
                </a:solidFill>
                <a:latin typeface="Calibri"/>
                <a:cs typeface="Arial"/>
              </a:rPr>
              <a:t>?</a:t>
            </a:r>
            <a:r>
              <a:rPr sz="1600" spc="-134" dirty="0">
                <a:solidFill>
                  <a:prstClr val="black"/>
                </a:solidFill>
                <a:latin typeface="Calibri"/>
                <a:cs typeface="Arial"/>
              </a:rPr>
              <a:t> </a:t>
            </a:r>
            <a:r>
              <a:rPr sz="1600" spc="-65" dirty="0">
                <a:solidFill>
                  <a:prstClr val="black"/>
                </a:solidFill>
                <a:latin typeface="Calibri"/>
                <a:cs typeface="Arial"/>
              </a:rPr>
              <a:t>»</a:t>
            </a:r>
            <a:endParaRPr sz="1600" dirty="0">
              <a:solidFill>
                <a:prstClr val="black"/>
              </a:solidFill>
              <a:latin typeface="Calibri"/>
              <a:cs typeface="Arial"/>
            </a:endParaRPr>
          </a:p>
        </p:txBody>
      </p:sp>
      <p:sp>
        <p:nvSpPr>
          <p:cNvPr id="19" name="object 21">
            <a:extLst>
              <a:ext uri="{FF2B5EF4-FFF2-40B4-BE49-F238E27FC236}">
                <a16:creationId xmlns:a16="http://schemas.microsoft.com/office/drawing/2014/main" id="{A89177E1-2C51-4041-867F-E9997E8DBF63}"/>
              </a:ext>
            </a:extLst>
          </p:cNvPr>
          <p:cNvSpPr/>
          <p:nvPr/>
        </p:nvSpPr>
        <p:spPr>
          <a:xfrm>
            <a:off x="7344157" y="1855184"/>
            <a:ext cx="2715895" cy="976154"/>
          </a:xfrm>
          <a:custGeom>
            <a:avLst/>
            <a:gdLst/>
            <a:ahLst/>
            <a:cxnLst/>
            <a:rect l="l" t="t" r="r" b="b"/>
            <a:pathLst>
              <a:path w="3342640" h="1201420">
                <a:moveTo>
                  <a:pt x="0" y="1200912"/>
                </a:moveTo>
                <a:lnTo>
                  <a:pt x="3342132" y="1200912"/>
                </a:lnTo>
                <a:lnTo>
                  <a:pt x="3342132" y="0"/>
                </a:lnTo>
                <a:lnTo>
                  <a:pt x="0" y="0"/>
                </a:lnTo>
                <a:lnTo>
                  <a:pt x="0" y="1200912"/>
                </a:lnTo>
                <a:close/>
              </a:path>
            </a:pathLst>
          </a:custGeom>
          <a:ln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pPr defTabSz="457200"/>
            <a:endParaRPr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4">
            <a:extLst>
              <a:ext uri="{FF2B5EF4-FFF2-40B4-BE49-F238E27FC236}">
                <a16:creationId xmlns:a16="http://schemas.microsoft.com/office/drawing/2014/main" id="{889285DB-E11A-BE44-95EE-B231EF3CB25F}"/>
              </a:ext>
            </a:extLst>
          </p:cNvPr>
          <p:cNvSpPr/>
          <p:nvPr/>
        </p:nvSpPr>
        <p:spPr>
          <a:xfrm>
            <a:off x="7344157" y="5187314"/>
            <a:ext cx="2715895" cy="525224"/>
          </a:xfrm>
          <a:custGeom>
            <a:avLst/>
            <a:gdLst/>
            <a:ahLst/>
            <a:cxnLst/>
            <a:rect l="l" t="t" r="r" b="b"/>
            <a:pathLst>
              <a:path w="3342640" h="646429">
                <a:moveTo>
                  <a:pt x="0" y="646176"/>
                </a:moveTo>
                <a:lnTo>
                  <a:pt x="3342132" y="646176"/>
                </a:lnTo>
                <a:lnTo>
                  <a:pt x="3342132" y="0"/>
                </a:lnTo>
                <a:lnTo>
                  <a:pt x="0" y="0"/>
                </a:lnTo>
                <a:lnTo>
                  <a:pt x="0" y="646176"/>
                </a:lnTo>
                <a:close/>
              </a:path>
            </a:pathLst>
          </a:custGeom>
          <a:ln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pPr defTabSz="457200"/>
            <a:endParaRPr sz="1463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7">
            <a:extLst>
              <a:ext uri="{FF2B5EF4-FFF2-40B4-BE49-F238E27FC236}">
                <a16:creationId xmlns:a16="http://schemas.microsoft.com/office/drawing/2014/main" id="{5CF75058-8577-B546-8C87-2D943A82B792}"/>
              </a:ext>
            </a:extLst>
          </p:cNvPr>
          <p:cNvSpPr txBox="1"/>
          <p:nvPr/>
        </p:nvSpPr>
        <p:spPr>
          <a:xfrm>
            <a:off x="1872330" y="5187315"/>
            <a:ext cx="2715895" cy="764713"/>
          </a:xfrm>
          <a:prstGeom prst="rect">
            <a:avLst/>
          </a:prstGeom>
          <a:ln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25797" rIns="0" bIns="0" rtlCol="0">
            <a:spAutoFit/>
          </a:bodyPr>
          <a:lstStyle/>
          <a:p>
            <a:pPr marL="798671" defTabSz="457200">
              <a:spcBef>
                <a:spcPts val="203"/>
              </a:spcBef>
            </a:pPr>
            <a:r>
              <a:rPr sz="1600" b="1" spc="-69" dirty="0">
                <a:solidFill>
                  <a:prstClr val="black"/>
                </a:solidFill>
                <a:latin typeface="Calibri"/>
                <a:cs typeface="Trebuchet MS"/>
              </a:rPr>
              <a:t>Solution</a:t>
            </a:r>
            <a:r>
              <a:rPr sz="1600" b="1" spc="-138" dirty="0">
                <a:solidFill>
                  <a:prstClr val="black"/>
                </a:solidFill>
                <a:latin typeface="Calibri"/>
                <a:cs typeface="Trebuchet MS"/>
              </a:rPr>
              <a:t> </a:t>
            </a:r>
            <a:r>
              <a:rPr sz="1600" b="1" spc="-98" dirty="0">
                <a:solidFill>
                  <a:prstClr val="black"/>
                </a:solidFill>
                <a:latin typeface="Calibri"/>
                <a:cs typeface="Trebuchet MS"/>
              </a:rPr>
              <a:t>réelle</a:t>
            </a:r>
            <a:endParaRPr sz="1600" dirty="0">
              <a:solidFill>
                <a:prstClr val="black"/>
              </a:solidFill>
              <a:latin typeface="Calibri"/>
              <a:cs typeface="Trebuchet MS"/>
            </a:endParaRPr>
          </a:p>
          <a:p>
            <a:pPr marL="465376" marR="458153" indent="-2064" algn="ctr" defTabSz="457200">
              <a:spcBef>
                <a:spcPts val="4"/>
              </a:spcBef>
            </a:pPr>
            <a:r>
              <a:rPr sz="1600" spc="-65" dirty="0">
                <a:solidFill>
                  <a:prstClr val="black"/>
                </a:solidFill>
                <a:latin typeface="Calibri"/>
                <a:cs typeface="Arial"/>
              </a:rPr>
              <a:t>« </a:t>
            </a:r>
            <a:r>
              <a:rPr sz="1600" spc="-85" dirty="0">
                <a:solidFill>
                  <a:prstClr val="black"/>
                </a:solidFill>
                <a:latin typeface="Calibri"/>
                <a:cs typeface="Arial"/>
              </a:rPr>
              <a:t>Pour </a:t>
            </a:r>
            <a:r>
              <a:rPr sz="1600" spc="-37" dirty="0">
                <a:solidFill>
                  <a:prstClr val="black"/>
                </a:solidFill>
                <a:latin typeface="Calibri"/>
                <a:cs typeface="Arial"/>
              </a:rPr>
              <a:t>faire </a:t>
            </a:r>
            <a:r>
              <a:rPr sz="1600" spc="-73" dirty="0">
                <a:solidFill>
                  <a:prstClr val="black"/>
                </a:solidFill>
                <a:latin typeface="Calibri"/>
                <a:cs typeface="Arial"/>
              </a:rPr>
              <a:t>10 </a:t>
            </a:r>
            <a:r>
              <a:rPr sz="1600" spc="-77" dirty="0">
                <a:solidFill>
                  <a:prstClr val="black"/>
                </a:solidFill>
                <a:latin typeface="Calibri"/>
                <a:cs typeface="Arial"/>
              </a:rPr>
              <a:t>crêpes,  </a:t>
            </a:r>
            <a:r>
              <a:rPr sz="1600" spc="8" dirty="0">
                <a:solidFill>
                  <a:prstClr val="black"/>
                </a:solidFill>
                <a:latin typeface="Calibri"/>
                <a:cs typeface="Arial"/>
              </a:rPr>
              <a:t>il </a:t>
            </a:r>
            <a:r>
              <a:rPr sz="1600" spc="-16" dirty="0">
                <a:solidFill>
                  <a:prstClr val="black"/>
                </a:solidFill>
                <a:latin typeface="Calibri"/>
                <a:cs typeface="Arial"/>
              </a:rPr>
              <a:t>faut </a:t>
            </a:r>
            <a:r>
              <a:rPr sz="1600" spc="-73" dirty="0">
                <a:solidFill>
                  <a:prstClr val="black"/>
                </a:solidFill>
                <a:latin typeface="Calibri"/>
                <a:cs typeface="Arial"/>
              </a:rPr>
              <a:t>200 </a:t>
            </a:r>
            <a:r>
              <a:rPr sz="1600" spc="-126" dirty="0">
                <a:solidFill>
                  <a:prstClr val="black"/>
                </a:solidFill>
                <a:latin typeface="Calibri"/>
                <a:cs typeface="Arial"/>
              </a:rPr>
              <a:t>g </a:t>
            </a:r>
            <a:r>
              <a:rPr sz="1600" spc="-65" dirty="0">
                <a:solidFill>
                  <a:prstClr val="black"/>
                </a:solidFill>
                <a:latin typeface="Calibri"/>
                <a:cs typeface="Arial"/>
              </a:rPr>
              <a:t>de </a:t>
            </a:r>
            <a:r>
              <a:rPr sz="1600" spc="-37" dirty="0">
                <a:solidFill>
                  <a:prstClr val="black"/>
                </a:solidFill>
                <a:latin typeface="Calibri"/>
                <a:cs typeface="Arial"/>
              </a:rPr>
              <a:t>farine.</a:t>
            </a:r>
            <a:r>
              <a:rPr sz="1600" spc="-219" dirty="0">
                <a:solidFill>
                  <a:prstClr val="black"/>
                </a:solidFill>
                <a:latin typeface="Calibri"/>
                <a:cs typeface="Arial"/>
              </a:rPr>
              <a:t> </a:t>
            </a:r>
            <a:r>
              <a:rPr sz="1600" spc="-65" dirty="0">
                <a:solidFill>
                  <a:prstClr val="black"/>
                </a:solidFill>
                <a:latin typeface="Calibri"/>
                <a:cs typeface="Arial"/>
              </a:rPr>
              <a:t>»</a:t>
            </a:r>
            <a:endParaRPr sz="1600" dirty="0">
              <a:solidFill>
                <a:prstClr val="black"/>
              </a:solidFill>
              <a:latin typeface="Calibri"/>
              <a:cs typeface="Arial"/>
            </a:endParaRPr>
          </a:p>
        </p:txBody>
      </p:sp>
      <p:sp>
        <p:nvSpPr>
          <p:cNvPr id="22" name="object 5">
            <a:extLst>
              <a:ext uri="{FF2B5EF4-FFF2-40B4-BE49-F238E27FC236}">
                <a16:creationId xmlns:a16="http://schemas.microsoft.com/office/drawing/2014/main" id="{87B58B8B-E637-2B43-8EC0-3E0D68024A43}"/>
              </a:ext>
            </a:extLst>
          </p:cNvPr>
          <p:cNvSpPr txBox="1"/>
          <p:nvPr/>
        </p:nvSpPr>
        <p:spPr>
          <a:xfrm>
            <a:off x="5294440" y="2072704"/>
            <a:ext cx="1343500" cy="256641"/>
          </a:xfrm>
          <a:prstGeom prst="rect">
            <a:avLst/>
          </a:prstGeom>
        </p:spPr>
        <p:txBody>
          <a:bodyPr vert="horz" wrap="square" lIns="0" tIns="10319" rIns="0" bIns="0" rtlCol="0">
            <a:spAutoFit/>
          </a:bodyPr>
          <a:lstStyle/>
          <a:p>
            <a:pPr marL="10319" defTabSz="457200">
              <a:spcBef>
                <a:spcPts val="81"/>
              </a:spcBef>
            </a:pPr>
            <a:r>
              <a:rPr sz="1600" b="1" spc="-77" dirty="0">
                <a:solidFill>
                  <a:prstClr val="black"/>
                </a:solidFill>
                <a:latin typeface="Calibri"/>
                <a:cs typeface="Trebuchet MS"/>
              </a:rPr>
              <a:t>mathématisation</a:t>
            </a:r>
            <a:endParaRPr sz="1600" dirty="0">
              <a:solidFill>
                <a:prstClr val="black"/>
              </a:solidFill>
              <a:latin typeface="Calibri"/>
              <a:cs typeface="Trebuchet MS"/>
            </a:endParaRPr>
          </a:p>
        </p:txBody>
      </p:sp>
      <p:sp>
        <p:nvSpPr>
          <p:cNvPr id="23" name="object 7">
            <a:extLst>
              <a:ext uri="{FF2B5EF4-FFF2-40B4-BE49-F238E27FC236}">
                <a16:creationId xmlns:a16="http://schemas.microsoft.com/office/drawing/2014/main" id="{B9ECE244-DAF3-7F4D-8329-2EED3429A888}"/>
              </a:ext>
            </a:extLst>
          </p:cNvPr>
          <p:cNvSpPr txBox="1"/>
          <p:nvPr/>
        </p:nvSpPr>
        <p:spPr>
          <a:xfrm>
            <a:off x="9585183" y="3782727"/>
            <a:ext cx="458668" cy="256641"/>
          </a:xfrm>
          <a:prstGeom prst="rect">
            <a:avLst/>
          </a:prstGeom>
        </p:spPr>
        <p:txBody>
          <a:bodyPr vert="horz" wrap="square" lIns="0" tIns="10319" rIns="0" bIns="0" rtlCol="0">
            <a:spAutoFit/>
          </a:bodyPr>
          <a:lstStyle/>
          <a:p>
            <a:pPr marL="10319" defTabSz="457200">
              <a:spcBef>
                <a:spcPts val="81"/>
              </a:spcBef>
            </a:pPr>
            <a:r>
              <a:rPr sz="1600" b="1" spc="-146" dirty="0">
                <a:solidFill>
                  <a:prstClr val="black"/>
                </a:solidFill>
                <a:latin typeface="Calibri"/>
                <a:cs typeface="Trebuchet MS"/>
              </a:rPr>
              <a:t>c</a:t>
            </a:r>
            <a:r>
              <a:rPr sz="1600" b="1" spc="-81" dirty="0">
                <a:solidFill>
                  <a:prstClr val="black"/>
                </a:solidFill>
                <a:latin typeface="Calibri"/>
                <a:cs typeface="Trebuchet MS"/>
              </a:rPr>
              <a:t>alc</a:t>
            </a:r>
            <a:r>
              <a:rPr sz="1600" b="1" spc="-102" dirty="0">
                <a:solidFill>
                  <a:prstClr val="black"/>
                </a:solidFill>
                <a:latin typeface="Calibri"/>
                <a:cs typeface="Trebuchet MS"/>
              </a:rPr>
              <a:t>u</a:t>
            </a:r>
            <a:r>
              <a:rPr sz="1600" b="1" spc="-73" dirty="0">
                <a:solidFill>
                  <a:prstClr val="black"/>
                </a:solidFill>
                <a:latin typeface="Calibri"/>
                <a:cs typeface="Trebuchet MS"/>
              </a:rPr>
              <a:t>l</a:t>
            </a:r>
            <a:endParaRPr sz="1600" dirty="0">
              <a:solidFill>
                <a:prstClr val="black"/>
              </a:solidFill>
              <a:latin typeface="Calibri"/>
              <a:cs typeface="Trebuchet MS"/>
            </a:endParaRPr>
          </a:p>
        </p:txBody>
      </p:sp>
      <p:sp>
        <p:nvSpPr>
          <p:cNvPr id="24" name="object 11">
            <a:extLst>
              <a:ext uri="{FF2B5EF4-FFF2-40B4-BE49-F238E27FC236}">
                <a16:creationId xmlns:a16="http://schemas.microsoft.com/office/drawing/2014/main" id="{6428845D-0650-EC4B-A560-0B79AFF2D28E}"/>
              </a:ext>
            </a:extLst>
          </p:cNvPr>
          <p:cNvSpPr txBox="1"/>
          <p:nvPr/>
        </p:nvSpPr>
        <p:spPr>
          <a:xfrm>
            <a:off x="1778305" y="3782727"/>
            <a:ext cx="893088" cy="256641"/>
          </a:xfrm>
          <a:prstGeom prst="rect">
            <a:avLst/>
          </a:prstGeom>
        </p:spPr>
        <p:txBody>
          <a:bodyPr vert="horz" wrap="square" lIns="0" tIns="10319" rIns="0" bIns="0" rtlCol="0">
            <a:spAutoFit/>
          </a:bodyPr>
          <a:lstStyle/>
          <a:p>
            <a:pPr marL="10319" defTabSz="457200">
              <a:spcBef>
                <a:spcPts val="81"/>
              </a:spcBef>
            </a:pPr>
            <a:r>
              <a:rPr sz="1600" b="1" spc="-89" dirty="0">
                <a:solidFill>
                  <a:prstClr val="black"/>
                </a:solidFill>
                <a:latin typeface="Calibri"/>
                <a:cs typeface="Trebuchet MS"/>
              </a:rPr>
              <a:t>vérification</a:t>
            </a:r>
            <a:endParaRPr sz="1600" dirty="0">
              <a:solidFill>
                <a:prstClr val="black"/>
              </a:solidFill>
              <a:latin typeface="Calibri"/>
              <a:cs typeface="Trebuchet MS"/>
            </a:endParaRPr>
          </a:p>
        </p:txBody>
      </p:sp>
      <p:sp>
        <p:nvSpPr>
          <p:cNvPr id="25" name="object 22">
            <a:extLst>
              <a:ext uri="{FF2B5EF4-FFF2-40B4-BE49-F238E27FC236}">
                <a16:creationId xmlns:a16="http://schemas.microsoft.com/office/drawing/2014/main" id="{3AB0B8C2-EB70-6246-BD43-902F8C753E35}"/>
              </a:ext>
            </a:extLst>
          </p:cNvPr>
          <p:cNvSpPr txBox="1"/>
          <p:nvPr/>
        </p:nvSpPr>
        <p:spPr>
          <a:xfrm>
            <a:off x="7344157" y="1870147"/>
            <a:ext cx="2715895" cy="932019"/>
          </a:xfrm>
          <a:prstGeom prst="rect">
            <a:avLst/>
          </a:prstGeom>
        </p:spPr>
        <p:txBody>
          <a:bodyPr vert="horz" wrap="square" lIns="0" tIns="10319" rIns="0" bIns="0" rtlCol="0">
            <a:spAutoFit/>
          </a:bodyPr>
          <a:lstStyle/>
          <a:p>
            <a:pPr algn="ctr" defTabSz="457200">
              <a:spcBef>
                <a:spcPts val="81"/>
              </a:spcBef>
            </a:pPr>
            <a:r>
              <a:rPr sz="1600" b="1" spc="-69" dirty="0">
                <a:solidFill>
                  <a:prstClr val="black"/>
                </a:solidFill>
                <a:latin typeface="Calibri"/>
                <a:cs typeface="Trebuchet MS"/>
              </a:rPr>
              <a:t>Situation</a:t>
            </a:r>
            <a:r>
              <a:rPr sz="1600" b="1" spc="-146" dirty="0">
                <a:solidFill>
                  <a:prstClr val="black"/>
                </a:solidFill>
                <a:latin typeface="Calibri"/>
                <a:cs typeface="Trebuchet MS"/>
              </a:rPr>
              <a:t> </a:t>
            </a:r>
            <a:r>
              <a:rPr sz="1600" b="1" spc="-81" dirty="0">
                <a:solidFill>
                  <a:prstClr val="black"/>
                </a:solidFill>
                <a:latin typeface="Calibri"/>
                <a:cs typeface="Trebuchet MS"/>
              </a:rPr>
              <a:t>mathématique</a:t>
            </a:r>
            <a:endParaRPr sz="1600" dirty="0">
              <a:solidFill>
                <a:prstClr val="black"/>
              </a:solidFill>
              <a:latin typeface="Calibri"/>
              <a:cs typeface="Trebuchet MS"/>
            </a:endParaRPr>
          </a:p>
          <a:p>
            <a:pPr marL="1548" algn="ctr" defTabSz="457200">
              <a:spcBef>
                <a:spcPts val="16"/>
              </a:spcBef>
            </a:pPr>
            <a:r>
              <a:rPr sz="1463" spc="-77" dirty="0">
                <a:solidFill>
                  <a:prstClr val="black"/>
                </a:solidFill>
                <a:latin typeface="Arial"/>
                <a:cs typeface="Arial"/>
              </a:rPr>
              <a:t>15 </a:t>
            </a:r>
            <a:r>
              <a:rPr sz="1463" dirty="0">
                <a:solidFill>
                  <a:prstClr val="black"/>
                </a:solidFill>
                <a:latin typeface="Wingdings"/>
                <a:cs typeface="Wingdings"/>
              </a:rPr>
              <a:t></a:t>
            </a:r>
            <a:r>
              <a:rPr sz="1463" spc="-98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463" spc="-73" dirty="0">
                <a:solidFill>
                  <a:prstClr val="black"/>
                </a:solidFill>
                <a:latin typeface="Arial"/>
                <a:cs typeface="Arial"/>
              </a:rPr>
              <a:t>300</a:t>
            </a:r>
            <a:endParaRPr sz="1463" dirty="0">
              <a:solidFill>
                <a:prstClr val="black"/>
              </a:solidFill>
              <a:latin typeface="Arial"/>
              <a:cs typeface="Arial"/>
            </a:endParaRPr>
          </a:p>
          <a:p>
            <a:pPr marL="1548" algn="ctr" defTabSz="457200">
              <a:spcBef>
                <a:spcPts val="4"/>
              </a:spcBef>
            </a:pPr>
            <a:r>
              <a:rPr sz="1463" spc="-73" dirty="0">
                <a:solidFill>
                  <a:prstClr val="black"/>
                </a:solidFill>
                <a:latin typeface="Arial"/>
                <a:cs typeface="Arial"/>
              </a:rPr>
              <a:t>25 </a:t>
            </a:r>
            <a:r>
              <a:rPr sz="1463" dirty="0">
                <a:solidFill>
                  <a:prstClr val="black"/>
                </a:solidFill>
                <a:latin typeface="Wingdings"/>
                <a:cs typeface="Wingdings"/>
              </a:rPr>
              <a:t></a:t>
            </a:r>
            <a:r>
              <a:rPr sz="1463" spc="-106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463" spc="-73" dirty="0">
                <a:solidFill>
                  <a:prstClr val="black"/>
                </a:solidFill>
                <a:latin typeface="Arial"/>
                <a:cs typeface="Arial"/>
              </a:rPr>
              <a:t>500</a:t>
            </a:r>
            <a:endParaRPr sz="1463" dirty="0">
              <a:solidFill>
                <a:prstClr val="black"/>
              </a:solidFill>
              <a:latin typeface="Arial"/>
              <a:cs typeface="Arial"/>
            </a:endParaRPr>
          </a:p>
          <a:p>
            <a:pPr marR="190897" algn="ctr" defTabSz="457200"/>
            <a:r>
              <a:rPr sz="1463" spc="-73" dirty="0">
                <a:solidFill>
                  <a:prstClr val="black"/>
                </a:solidFill>
                <a:latin typeface="Arial"/>
                <a:cs typeface="Arial"/>
              </a:rPr>
              <a:t>10 </a:t>
            </a:r>
            <a:r>
              <a:rPr sz="1463" dirty="0">
                <a:solidFill>
                  <a:prstClr val="black"/>
                </a:solidFill>
                <a:latin typeface="Wingdings"/>
                <a:cs typeface="Wingdings"/>
              </a:rPr>
              <a:t></a:t>
            </a:r>
            <a:r>
              <a:rPr sz="1463" spc="-4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463" spc="-138" dirty="0">
                <a:solidFill>
                  <a:prstClr val="black"/>
                </a:solidFill>
                <a:latin typeface="Arial"/>
                <a:cs typeface="Arial"/>
              </a:rPr>
              <a:t>?</a:t>
            </a:r>
            <a:endParaRPr sz="1463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6" name="object 25">
            <a:extLst>
              <a:ext uri="{FF2B5EF4-FFF2-40B4-BE49-F238E27FC236}">
                <a16:creationId xmlns:a16="http://schemas.microsoft.com/office/drawing/2014/main" id="{A05FE60E-D4CF-F749-A4ED-97DD373AFFA2}"/>
              </a:ext>
            </a:extLst>
          </p:cNvPr>
          <p:cNvSpPr txBox="1"/>
          <p:nvPr/>
        </p:nvSpPr>
        <p:spPr>
          <a:xfrm>
            <a:off x="7344157" y="5202752"/>
            <a:ext cx="2715895" cy="502862"/>
          </a:xfrm>
          <a:prstGeom prst="rect">
            <a:avLst/>
          </a:prstGeom>
        </p:spPr>
        <p:txBody>
          <a:bodyPr vert="horz" wrap="square" lIns="0" tIns="10319" rIns="0" bIns="0" rtlCol="0">
            <a:spAutoFit/>
          </a:bodyPr>
          <a:lstStyle/>
          <a:p>
            <a:pPr marL="2064" algn="ctr" defTabSz="457200">
              <a:spcBef>
                <a:spcPts val="81"/>
              </a:spcBef>
            </a:pPr>
            <a:r>
              <a:rPr sz="1600" b="1" spc="-69" dirty="0">
                <a:solidFill>
                  <a:prstClr val="black"/>
                </a:solidFill>
                <a:latin typeface="Calibri"/>
                <a:cs typeface="Trebuchet MS"/>
              </a:rPr>
              <a:t>Solution</a:t>
            </a:r>
            <a:r>
              <a:rPr sz="1600" b="1" spc="-138" dirty="0">
                <a:solidFill>
                  <a:prstClr val="black"/>
                </a:solidFill>
                <a:latin typeface="Calibri"/>
                <a:cs typeface="Trebuchet MS"/>
              </a:rPr>
              <a:t> </a:t>
            </a:r>
            <a:r>
              <a:rPr sz="1600" b="1" spc="-81" dirty="0">
                <a:solidFill>
                  <a:prstClr val="black"/>
                </a:solidFill>
                <a:latin typeface="Calibri"/>
                <a:cs typeface="Trebuchet MS"/>
              </a:rPr>
              <a:t>mathématique</a:t>
            </a:r>
            <a:endParaRPr sz="1600" dirty="0">
              <a:solidFill>
                <a:prstClr val="black"/>
              </a:solidFill>
              <a:latin typeface="Calibri"/>
              <a:cs typeface="Trebuchet MS"/>
            </a:endParaRPr>
          </a:p>
          <a:p>
            <a:pPr marL="1032" algn="ctr" defTabSz="457200">
              <a:spcBef>
                <a:spcPts val="4"/>
              </a:spcBef>
            </a:pPr>
            <a:r>
              <a:rPr sz="1600" spc="-73" dirty="0">
                <a:solidFill>
                  <a:prstClr val="black"/>
                </a:solidFill>
                <a:latin typeface="Calibri"/>
                <a:cs typeface="Arial"/>
              </a:rPr>
              <a:t>500 </a:t>
            </a:r>
            <a:r>
              <a:rPr sz="1600" spc="-41" dirty="0">
                <a:solidFill>
                  <a:prstClr val="black"/>
                </a:solidFill>
                <a:latin typeface="Calibri"/>
                <a:cs typeface="Arial"/>
              </a:rPr>
              <a:t>- </a:t>
            </a:r>
            <a:r>
              <a:rPr sz="1600" spc="-73" dirty="0">
                <a:solidFill>
                  <a:prstClr val="black"/>
                </a:solidFill>
                <a:latin typeface="Calibri"/>
                <a:cs typeface="Arial"/>
              </a:rPr>
              <a:t>300 </a:t>
            </a:r>
            <a:r>
              <a:rPr sz="1600" spc="-126" dirty="0">
                <a:solidFill>
                  <a:prstClr val="black"/>
                </a:solidFill>
                <a:latin typeface="Calibri"/>
                <a:cs typeface="Arial"/>
              </a:rPr>
              <a:t>=</a:t>
            </a:r>
            <a:r>
              <a:rPr sz="1600" spc="-110" dirty="0">
                <a:solidFill>
                  <a:prstClr val="black"/>
                </a:solidFill>
                <a:latin typeface="Calibri"/>
                <a:cs typeface="Arial"/>
              </a:rPr>
              <a:t> </a:t>
            </a:r>
            <a:r>
              <a:rPr sz="1600" b="1" spc="-122" dirty="0">
                <a:solidFill>
                  <a:prstClr val="black"/>
                </a:solidFill>
                <a:latin typeface="Calibri"/>
                <a:cs typeface="Trebuchet MS"/>
              </a:rPr>
              <a:t>200</a:t>
            </a:r>
            <a:endParaRPr sz="1600" dirty="0">
              <a:solidFill>
                <a:prstClr val="black"/>
              </a:solidFill>
              <a:latin typeface="Calibri"/>
              <a:cs typeface="Trebuchet MS"/>
            </a:endParaRPr>
          </a:p>
        </p:txBody>
      </p:sp>
      <p:sp>
        <p:nvSpPr>
          <p:cNvPr id="28" name="object 28">
            <a:extLst>
              <a:ext uri="{FF2B5EF4-FFF2-40B4-BE49-F238E27FC236}">
                <a16:creationId xmlns:a16="http://schemas.microsoft.com/office/drawing/2014/main" id="{009492E3-1965-DB4F-ADE6-BE0701041C4C}"/>
              </a:ext>
            </a:extLst>
          </p:cNvPr>
          <p:cNvSpPr txBox="1"/>
          <p:nvPr/>
        </p:nvSpPr>
        <p:spPr>
          <a:xfrm>
            <a:off x="3672746" y="2999699"/>
            <a:ext cx="4549412" cy="441828"/>
          </a:xfrm>
          <a:prstGeom prst="rect">
            <a:avLst/>
          </a:prstGeom>
        </p:spPr>
        <p:txBody>
          <a:bodyPr vert="horz" wrap="square" lIns="0" tIns="10835" rIns="0" bIns="0" rtlCol="0">
            <a:spAutoFit/>
          </a:bodyPr>
          <a:lstStyle/>
          <a:p>
            <a:pPr defTabSz="457200">
              <a:spcBef>
                <a:spcPts val="85"/>
              </a:spcBef>
            </a:pPr>
            <a:r>
              <a:rPr sz="1400" spc="-98" dirty="0">
                <a:solidFill>
                  <a:prstClr val="black"/>
                </a:solidFill>
                <a:latin typeface="Calibri"/>
                <a:cs typeface="Arial"/>
              </a:rPr>
              <a:t>Dans </a:t>
            </a:r>
            <a:r>
              <a:rPr sz="1400" spc="-28" dirty="0">
                <a:solidFill>
                  <a:prstClr val="black"/>
                </a:solidFill>
                <a:latin typeface="Calibri"/>
                <a:cs typeface="Arial"/>
              </a:rPr>
              <a:t>le </a:t>
            </a:r>
            <a:r>
              <a:rPr sz="1400" spc="-20" dirty="0">
                <a:solidFill>
                  <a:prstClr val="black"/>
                </a:solidFill>
                <a:latin typeface="Calibri"/>
                <a:cs typeface="Arial"/>
              </a:rPr>
              <a:t>livre </a:t>
            </a:r>
            <a:r>
              <a:rPr sz="1400" spc="-53" dirty="0">
                <a:solidFill>
                  <a:prstClr val="black"/>
                </a:solidFill>
                <a:latin typeface="Calibri"/>
                <a:cs typeface="Arial"/>
              </a:rPr>
              <a:t>de </a:t>
            </a:r>
            <a:r>
              <a:rPr sz="1400" spc="-45" dirty="0">
                <a:solidFill>
                  <a:prstClr val="black"/>
                </a:solidFill>
                <a:latin typeface="Calibri"/>
                <a:cs typeface="Arial"/>
              </a:rPr>
              <a:t>recettes </a:t>
            </a:r>
            <a:r>
              <a:rPr sz="1400" spc="-53" dirty="0">
                <a:solidFill>
                  <a:prstClr val="black"/>
                </a:solidFill>
                <a:latin typeface="Calibri"/>
                <a:cs typeface="Arial"/>
              </a:rPr>
              <a:t>de </a:t>
            </a:r>
            <a:r>
              <a:rPr sz="1400" spc="-49" dirty="0">
                <a:solidFill>
                  <a:prstClr val="black"/>
                </a:solidFill>
                <a:latin typeface="Calibri"/>
                <a:cs typeface="Arial"/>
              </a:rPr>
              <a:t>cuisine </a:t>
            </a:r>
            <a:r>
              <a:rPr sz="1400" spc="-53" dirty="0">
                <a:solidFill>
                  <a:prstClr val="black"/>
                </a:solidFill>
                <a:latin typeface="Calibri"/>
                <a:cs typeface="Arial"/>
              </a:rPr>
              <a:t>de </a:t>
            </a:r>
            <a:r>
              <a:rPr sz="1400" spc="-45" dirty="0">
                <a:solidFill>
                  <a:prstClr val="black"/>
                </a:solidFill>
                <a:latin typeface="Calibri"/>
                <a:cs typeface="Arial"/>
              </a:rPr>
              <a:t>Corentin, </a:t>
            </a:r>
            <a:r>
              <a:rPr sz="1400" spc="-37" dirty="0">
                <a:solidFill>
                  <a:prstClr val="black"/>
                </a:solidFill>
                <a:latin typeface="Calibri"/>
                <a:cs typeface="Arial"/>
              </a:rPr>
              <a:t>on </a:t>
            </a:r>
            <a:r>
              <a:rPr sz="1400" spc="-45" dirty="0">
                <a:solidFill>
                  <a:prstClr val="black"/>
                </a:solidFill>
                <a:latin typeface="Calibri"/>
                <a:cs typeface="Arial"/>
              </a:rPr>
              <a:t>donne </a:t>
            </a:r>
            <a:r>
              <a:rPr sz="1400" spc="-41" dirty="0">
                <a:solidFill>
                  <a:prstClr val="black"/>
                </a:solidFill>
                <a:latin typeface="Calibri"/>
                <a:cs typeface="Arial"/>
              </a:rPr>
              <a:t>la</a:t>
            </a:r>
            <a:r>
              <a:rPr sz="1400" spc="-150" dirty="0">
                <a:solidFill>
                  <a:prstClr val="black"/>
                </a:solidFill>
                <a:latin typeface="Calibri"/>
                <a:cs typeface="Arial"/>
              </a:rPr>
              <a:t> </a:t>
            </a:r>
            <a:r>
              <a:rPr sz="1400" spc="-33" dirty="0">
                <a:solidFill>
                  <a:prstClr val="black"/>
                </a:solidFill>
                <a:latin typeface="Calibri"/>
                <a:cs typeface="Arial"/>
              </a:rPr>
              <a:t>recette</a:t>
            </a:r>
            <a:endParaRPr sz="1400" dirty="0">
              <a:solidFill>
                <a:prstClr val="black"/>
              </a:solidFill>
              <a:latin typeface="Calibri"/>
              <a:cs typeface="Arial"/>
            </a:endParaRPr>
          </a:p>
          <a:p>
            <a:pPr defTabSz="457200"/>
            <a:r>
              <a:rPr sz="1400" spc="-24" dirty="0">
                <a:solidFill>
                  <a:prstClr val="black"/>
                </a:solidFill>
                <a:latin typeface="Calibri"/>
                <a:cs typeface="Arial"/>
              </a:rPr>
              <a:t>pour </a:t>
            </a:r>
            <a:r>
              <a:rPr sz="1400" spc="-28" dirty="0">
                <a:solidFill>
                  <a:prstClr val="black"/>
                </a:solidFill>
                <a:latin typeface="Calibri"/>
                <a:cs typeface="Arial"/>
              </a:rPr>
              <a:t>faire </a:t>
            </a:r>
            <a:r>
              <a:rPr sz="1400" spc="-57" dirty="0">
                <a:solidFill>
                  <a:prstClr val="black"/>
                </a:solidFill>
                <a:latin typeface="Calibri"/>
                <a:cs typeface="Arial"/>
              </a:rPr>
              <a:t>15 </a:t>
            </a:r>
            <a:r>
              <a:rPr sz="1400" spc="-65" dirty="0">
                <a:solidFill>
                  <a:prstClr val="black"/>
                </a:solidFill>
                <a:latin typeface="Calibri"/>
                <a:cs typeface="Arial"/>
              </a:rPr>
              <a:t>crêpes </a:t>
            </a:r>
            <a:r>
              <a:rPr sz="1400" spc="-37" dirty="0">
                <a:solidFill>
                  <a:prstClr val="black"/>
                </a:solidFill>
                <a:latin typeface="Calibri"/>
                <a:cs typeface="Arial"/>
              </a:rPr>
              <a:t>ou </a:t>
            </a:r>
            <a:r>
              <a:rPr sz="1400" spc="-57" dirty="0">
                <a:solidFill>
                  <a:prstClr val="black"/>
                </a:solidFill>
                <a:latin typeface="Calibri"/>
                <a:cs typeface="Arial"/>
              </a:rPr>
              <a:t>25 </a:t>
            </a:r>
            <a:r>
              <a:rPr sz="1400" spc="-65" dirty="0">
                <a:solidFill>
                  <a:prstClr val="black"/>
                </a:solidFill>
                <a:latin typeface="Calibri"/>
                <a:cs typeface="Arial"/>
              </a:rPr>
              <a:t>crêpes</a:t>
            </a:r>
            <a:r>
              <a:rPr sz="1400" spc="-163" dirty="0">
                <a:solidFill>
                  <a:prstClr val="black"/>
                </a:solidFill>
                <a:latin typeface="Calibri"/>
                <a:cs typeface="Arial"/>
              </a:rPr>
              <a:t> </a:t>
            </a:r>
            <a:r>
              <a:rPr sz="1400" spc="-12" dirty="0">
                <a:solidFill>
                  <a:prstClr val="black"/>
                </a:solidFill>
                <a:latin typeface="Calibri"/>
                <a:cs typeface="Arial"/>
              </a:rPr>
              <a:t>:</a:t>
            </a:r>
            <a:endParaRPr sz="1400" dirty="0">
              <a:solidFill>
                <a:prstClr val="black"/>
              </a:solidFill>
              <a:latin typeface="Calibri"/>
              <a:cs typeface="Arial"/>
            </a:endParaRPr>
          </a:p>
        </p:txBody>
      </p:sp>
      <p:sp>
        <p:nvSpPr>
          <p:cNvPr id="29" name="object 30">
            <a:extLst>
              <a:ext uri="{FF2B5EF4-FFF2-40B4-BE49-F238E27FC236}">
                <a16:creationId xmlns:a16="http://schemas.microsoft.com/office/drawing/2014/main" id="{0EEC4F04-4088-3142-87F8-34FBB3AFB4C8}"/>
              </a:ext>
            </a:extLst>
          </p:cNvPr>
          <p:cNvSpPr txBox="1"/>
          <p:nvPr/>
        </p:nvSpPr>
        <p:spPr>
          <a:xfrm>
            <a:off x="4073422" y="3467179"/>
            <a:ext cx="1528207" cy="886502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10835" rIns="0" bIns="0" rtlCol="0">
            <a:spAutoFit/>
          </a:bodyPr>
          <a:lstStyle/>
          <a:p>
            <a:pPr marL="353932" defTabSz="457200">
              <a:spcBef>
                <a:spcPts val="85"/>
              </a:spcBef>
            </a:pPr>
            <a:r>
              <a:rPr sz="1138" b="1" spc="-65" dirty="0">
                <a:solidFill>
                  <a:prstClr val="black"/>
                </a:solidFill>
                <a:latin typeface="Trebuchet MS"/>
                <a:cs typeface="Trebuchet MS"/>
              </a:rPr>
              <a:t>Pour </a:t>
            </a:r>
            <a:r>
              <a:rPr sz="1138" b="1" spc="-89" dirty="0">
                <a:solidFill>
                  <a:prstClr val="black"/>
                </a:solidFill>
                <a:latin typeface="Trebuchet MS"/>
                <a:cs typeface="Trebuchet MS"/>
              </a:rPr>
              <a:t>15</a:t>
            </a:r>
            <a:r>
              <a:rPr sz="1138" b="1" spc="-13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138" b="1" spc="-77" dirty="0">
                <a:solidFill>
                  <a:prstClr val="black"/>
                </a:solidFill>
                <a:latin typeface="Trebuchet MS"/>
                <a:cs typeface="Trebuchet MS"/>
              </a:rPr>
              <a:t>crêpes</a:t>
            </a:r>
            <a:endParaRPr sz="1138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R="644406" defTabSz="457200"/>
            <a:r>
              <a:rPr sz="1138" spc="-61" dirty="0">
                <a:solidFill>
                  <a:prstClr val="black"/>
                </a:solidFill>
                <a:latin typeface="Arial"/>
                <a:cs typeface="Arial"/>
              </a:rPr>
              <a:t>300 </a:t>
            </a:r>
            <a:r>
              <a:rPr sz="1138" spc="-98" dirty="0">
                <a:solidFill>
                  <a:prstClr val="black"/>
                </a:solidFill>
                <a:latin typeface="Arial"/>
                <a:cs typeface="Arial"/>
              </a:rPr>
              <a:t>g </a:t>
            </a:r>
            <a:r>
              <a:rPr sz="1138" spc="-57" dirty="0">
                <a:solidFill>
                  <a:prstClr val="black"/>
                </a:solidFill>
                <a:latin typeface="Arial"/>
                <a:cs typeface="Arial"/>
              </a:rPr>
              <a:t>de</a:t>
            </a:r>
            <a:r>
              <a:rPr sz="1138" spc="-8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38" spc="-24" dirty="0">
                <a:solidFill>
                  <a:prstClr val="black"/>
                </a:solidFill>
                <a:latin typeface="Arial"/>
                <a:cs typeface="Arial"/>
              </a:rPr>
              <a:t>farine  </a:t>
            </a:r>
            <a:r>
              <a:rPr sz="1138" spc="-57" dirty="0">
                <a:solidFill>
                  <a:prstClr val="black"/>
                </a:solidFill>
                <a:latin typeface="Arial"/>
                <a:cs typeface="Arial"/>
              </a:rPr>
              <a:t>3</a:t>
            </a:r>
            <a:r>
              <a:rPr sz="1138" spc="-7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38" spc="-69" dirty="0">
                <a:solidFill>
                  <a:prstClr val="black"/>
                </a:solidFill>
                <a:latin typeface="Arial"/>
                <a:cs typeface="Arial"/>
              </a:rPr>
              <a:t>œufs</a:t>
            </a:r>
            <a:endParaRPr sz="1138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457200"/>
            <a:r>
              <a:rPr sz="1138" spc="-57" dirty="0">
                <a:solidFill>
                  <a:prstClr val="black"/>
                </a:solidFill>
                <a:latin typeface="Arial"/>
                <a:cs typeface="Arial"/>
              </a:rPr>
              <a:t>75 </a:t>
            </a:r>
            <a:r>
              <a:rPr sz="1138" spc="-41" dirty="0">
                <a:solidFill>
                  <a:prstClr val="black"/>
                </a:solidFill>
                <a:latin typeface="Arial"/>
                <a:cs typeface="Arial"/>
              </a:rPr>
              <a:t>cl </a:t>
            </a:r>
            <a:r>
              <a:rPr sz="1138" spc="-57" dirty="0">
                <a:solidFill>
                  <a:prstClr val="black"/>
                </a:solidFill>
                <a:latin typeface="Arial"/>
                <a:cs typeface="Arial"/>
              </a:rPr>
              <a:t>de</a:t>
            </a:r>
            <a:r>
              <a:rPr sz="1138" spc="-9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38" spc="-4" dirty="0">
                <a:solidFill>
                  <a:prstClr val="black"/>
                </a:solidFill>
                <a:latin typeface="Arial"/>
                <a:cs typeface="Arial"/>
              </a:rPr>
              <a:t>lait</a:t>
            </a:r>
            <a:endParaRPr sz="1138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457200"/>
            <a:r>
              <a:rPr sz="1138" spc="-57" dirty="0">
                <a:solidFill>
                  <a:prstClr val="black"/>
                </a:solidFill>
                <a:latin typeface="Arial"/>
                <a:cs typeface="Arial"/>
              </a:rPr>
              <a:t>3 </a:t>
            </a:r>
            <a:r>
              <a:rPr sz="1138" spc="-41" dirty="0">
                <a:solidFill>
                  <a:prstClr val="black"/>
                </a:solidFill>
                <a:latin typeface="Arial"/>
                <a:cs typeface="Arial"/>
              </a:rPr>
              <a:t>cuillères </a:t>
            </a:r>
            <a:r>
              <a:rPr sz="1138" spc="-89" dirty="0">
                <a:solidFill>
                  <a:prstClr val="black"/>
                </a:solidFill>
                <a:latin typeface="Arial"/>
                <a:cs typeface="Arial"/>
              </a:rPr>
              <a:t>à </a:t>
            </a:r>
            <a:r>
              <a:rPr sz="1138" spc="-61" dirty="0">
                <a:solidFill>
                  <a:prstClr val="black"/>
                </a:solidFill>
                <a:latin typeface="Arial"/>
                <a:cs typeface="Arial"/>
              </a:rPr>
              <a:t>soupe</a:t>
            </a:r>
            <a:r>
              <a:rPr sz="1138" spc="-11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38" spc="-20" dirty="0">
                <a:solidFill>
                  <a:prstClr val="black"/>
                </a:solidFill>
                <a:latin typeface="Arial"/>
                <a:cs typeface="Arial"/>
              </a:rPr>
              <a:t>d’huile</a:t>
            </a:r>
            <a:endParaRPr sz="1138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0" name="object 32">
            <a:extLst>
              <a:ext uri="{FF2B5EF4-FFF2-40B4-BE49-F238E27FC236}">
                <a16:creationId xmlns:a16="http://schemas.microsoft.com/office/drawing/2014/main" id="{05A73958-8FEA-3C4C-B260-5D6A5C0BE6A5}"/>
              </a:ext>
            </a:extLst>
          </p:cNvPr>
          <p:cNvSpPr txBox="1"/>
          <p:nvPr/>
        </p:nvSpPr>
        <p:spPr>
          <a:xfrm>
            <a:off x="6159874" y="3460059"/>
            <a:ext cx="1698559" cy="886502"/>
          </a:xfrm>
          <a:prstGeom prst="rect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10835" rIns="0" bIns="0" rtlCol="0">
            <a:spAutoFit/>
          </a:bodyPr>
          <a:lstStyle/>
          <a:p>
            <a:pPr marL="353932" defTabSz="457200">
              <a:spcBef>
                <a:spcPts val="85"/>
              </a:spcBef>
            </a:pPr>
            <a:r>
              <a:rPr sz="1138" b="1" spc="-65" dirty="0">
                <a:solidFill>
                  <a:prstClr val="black"/>
                </a:solidFill>
                <a:latin typeface="Trebuchet MS"/>
                <a:cs typeface="Trebuchet MS"/>
              </a:rPr>
              <a:t>Pour </a:t>
            </a:r>
            <a:r>
              <a:rPr sz="1138" b="1" spc="-89" dirty="0">
                <a:solidFill>
                  <a:prstClr val="black"/>
                </a:solidFill>
                <a:latin typeface="Trebuchet MS"/>
                <a:cs typeface="Trebuchet MS"/>
              </a:rPr>
              <a:t>25</a:t>
            </a:r>
            <a:r>
              <a:rPr sz="1138" b="1" spc="-13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138" b="1" u="sng" spc="-77" dirty="0">
                <a:solidFill>
                  <a:prstClr val="black"/>
                </a:solidFill>
                <a:latin typeface="Trebuchet MS"/>
                <a:cs typeface="Trebuchet MS"/>
              </a:rPr>
              <a:t>crêpes</a:t>
            </a:r>
            <a:endParaRPr sz="1138" u="sng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R="644406" defTabSz="457200"/>
            <a:r>
              <a:rPr sz="1138" spc="-61" dirty="0">
                <a:solidFill>
                  <a:prstClr val="black"/>
                </a:solidFill>
                <a:latin typeface="Arial"/>
                <a:cs typeface="Arial"/>
              </a:rPr>
              <a:t>500 </a:t>
            </a:r>
            <a:r>
              <a:rPr sz="1138" spc="-98" dirty="0">
                <a:solidFill>
                  <a:prstClr val="black"/>
                </a:solidFill>
                <a:latin typeface="Arial"/>
                <a:cs typeface="Arial"/>
              </a:rPr>
              <a:t>g </a:t>
            </a:r>
            <a:r>
              <a:rPr sz="1138" spc="-57" dirty="0">
                <a:solidFill>
                  <a:prstClr val="black"/>
                </a:solidFill>
                <a:latin typeface="Arial"/>
                <a:cs typeface="Arial"/>
              </a:rPr>
              <a:t>de</a:t>
            </a:r>
            <a:r>
              <a:rPr sz="1138" spc="-8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38" b="1" u="sng" spc="-24" dirty="0" err="1">
                <a:solidFill>
                  <a:prstClr val="black"/>
                </a:solidFill>
                <a:latin typeface="Arial"/>
                <a:cs typeface="Arial"/>
              </a:rPr>
              <a:t>farine</a:t>
            </a:r>
            <a:r>
              <a:rPr sz="1138" spc="-24" dirty="0">
                <a:solidFill>
                  <a:prstClr val="black"/>
                </a:solidFill>
                <a:latin typeface="Arial"/>
                <a:cs typeface="Arial"/>
              </a:rPr>
              <a:t>  </a:t>
            </a:r>
            <a:endParaRPr lang="fr-FR" sz="1138" spc="-24" dirty="0">
              <a:solidFill>
                <a:prstClr val="black"/>
              </a:solidFill>
              <a:latin typeface="Arial"/>
              <a:cs typeface="Arial"/>
            </a:endParaRPr>
          </a:p>
          <a:p>
            <a:pPr marR="644406" defTabSz="457200"/>
            <a:r>
              <a:rPr sz="1138" spc="-57" dirty="0">
                <a:solidFill>
                  <a:prstClr val="black"/>
                </a:solidFill>
                <a:latin typeface="Arial"/>
                <a:cs typeface="Arial"/>
              </a:rPr>
              <a:t>5</a:t>
            </a:r>
            <a:r>
              <a:rPr sz="1138" spc="-7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38" spc="-69" dirty="0">
                <a:solidFill>
                  <a:prstClr val="black"/>
                </a:solidFill>
                <a:latin typeface="Arial"/>
                <a:cs typeface="Arial"/>
              </a:rPr>
              <a:t>œufs</a:t>
            </a:r>
            <a:endParaRPr sz="1138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457200"/>
            <a:r>
              <a:rPr sz="1138" spc="-61" dirty="0">
                <a:solidFill>
                  <a:prstClr val="black"/>
                </a:solidFill>
                <a:latin typeface="Arial"/>
                <a:cs typeface="Arial"/>
              </a:rPr>
              <a:t>125 </a:t>
            </a:r>
            <a:r>
              <a:rPr sz="1138" spc="-45" dirty="0">
                <a:solidFill>
                  <a:prstClr val="black"/>
                </a:solidFill>
                <a:latin typeface="Arial"/>
                <a:cs typeface="Arial"/>
              </a:rPr>
              <a:t>cl </a:t>
            </a:r>
            <a:r>
              <a:rPr sz="1138" spc="-57" dirty="0">
                <a:solidFill>
                  <a:prstClr val="black"/>
                </a:solidFill>
                <a:latin typeface="Arial"/>
                <a:cs typeface="Arial"/>
              </a:rPr>
              <a:t>de</a:t>
            </a:r>
            <a:r>
              <a:rPr sz="1138" spc="-8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38" spc="-4" dirty="0">
                <a:solidFill>
                  <a:prstClr val="black"/>
                </a:solidFill>
                <a:latin typeface="Arial"/>
                <a:cs typeface="Arial"/>
              </a:rPr>
              <a:t>lait</a:t>
            </a:r>
            <a:endParaRPr sz="1138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457200"/>
            <a:r>
              <a:rPr sz="1138" spc="-57" dirty="0">
                <a:solidFill>
                  <a:prstClr val="black"/>
                </a:solidFill>
                <a:latin typeface="Arial"/>
                <a:cs typeface="Arial"/>
              </a:rPr>
              <a:t>5 </a:t>
            </a:r>
            <a:r>
              <a:rPr sz="1138" spc="-41" dirty="0">
                <a:solidFill>
                  <a:prstClr val="black"/>
                </a:solidFill>
                <a:latin typeface="Arial"/>
                <a:cs typeface="Arial"/>
              </a:rPr>
              <a:t>cuillères </a:t>
            </a:r>
            <a:r>
              <a:rPr sz="1138" spc="-89" dirty="0">
                <a:solidFill>
                  <a:prstClr val="black"/>
                </a:solidFill>
                <a:latin typeface="Arial"/>
                <a:cs typeface="Arial"/>
              </a:rPr>
              <a:t>à </a:t>
            </a:r>
            <a:r>
              <a:rPr sz="1138" spc="-61" dirty="0">
                <a:solidFill>
                  <a:prstClr val="black"/>
                </a:solidFill>
                <a:latin typeface="Arial"/>
                <a:cs typeface="Arial"/>
              </a:rPr>
              <a:t>soupe</a:t>
            </a:r>
            <a:r>
              <a:rPr sz="1138" spc="-11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38" spc="-20" dirty="0">
                <a:solidFill>
                  <a:prstClr val="black"/>
                </a:solidFill>
                <a:latin typeface="Arial"/>
                <a:cs typeface="Arial"/>
              </a:rPr>
              <a:t>d’huile</a:t>
            </a:r>
            <a:endParaRPr sz="1138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1" name="object 33">
            <a:extLst>
              <a:ext uri="{FF2B5EF4-FFF2-40B4-BE49-F238E27FC236}">
                <a16:creationId xmlns:a16="http://schemas.microsoft.com/office/drawing/2014/main" id="{84191574-99E6-FF47-AF3E-CEC83EEEBE18}"/>
              </a:ext>
            </a:extLst>
          </p:cNvPr>
          <p:cNvSpPr txBox="1"/>
          <p:nvPr/>
        </p:nvSpPr>
        <p:spPr>
          <a:xfrm>
            <a:off x="3672746" y="4460009"/>
            <a:ext cx="4695807" cy="441828"/>
          </a:xfrm>
          <a:prstGeom prst="rect">
            <a:avLst/>
          </a:prstGeom>
        </p:spPr>
        <p:txBody>
          <a:bodyPr vert="horz" wrap="square" lIns="0" tIns="10835" rIns="0" bIns="0" rtlCol="0">
            <a:spAutoFit/>
          </a:bodyPr>
          <a:lstStyle/>
          <a:p>
            <a:pPr defTabSz="457200">
              <a:spcBef>
                <a:spcPts val="85"/>
              </a:spcBef>
            </a:pPr>
            <a:r>
              <a:rPr sz="1400" spc="-45" dirty="0">
                <a:solidFill>
                  <a:prstClr val="black"/>
                </a:solidFill>
                <a:latin typeface="Calibri"/>
                <a:cs typeface="Arial"/>
              </a:rPr>
              <a:t>Mais Corentin </a:t>
            </a:r>
            <a:r>
              <a:rPr sz="1400" spc="-28" dirty="0">
                <a:solidFill>
                  <a:prstClr val="black"/>
                </a:solidFill>
                <a:latin typeface="Calibri"/>
                <a:cs typeface="Arial"/>
              </a:rPr>
              <a:t>veut faire </a:t>
            </a:r>
            <a:r>
              <a:rPr sz="1400" spc="-61" dirty="0">
                <a:solidFill>
                  <a:prstClr val="black"/>
                </a:solidFill>
                <a:latin typeface="Calibri"/>
                <a:cs typeface="Arial"/>
              </a:rPr>
              <a:t>10 </a:t>
            </a:r>
            <a:r>
              <a:rPr sz="1400" spc="-69" dirty="0">
                <a:solidFill>
                  <a:prstClr val="black"/>
                </a:solidFill>
                <a:latin typeface="Calibri"/>
                <a:cs typeface="Arial"/>
              </a:rPr>
              <a:t>crêpes</a:t>
            </a:r>
            <a:r>
              <a:rPr sz="1400" spc="-146" dirty="0">
                <a:solidFill>
                  <a:prstClr val="black"/>
                </a:solidFill>
                <a:latin typeface="Calibri"/>
                <a:cs typeface="Arial"/>
              </a:rPr>
              <a:t> </a:t>
            </a:r>
            <a:r>
              <a:rPr sz="1400" spc="-45" dirty="0">
                <a:solidFill>
                  <a:prstClr val="black"/>
                </a:solidFill>
                <a:latin typeface="Calibri"/>
                <a:cs typeface="Arial"/>
              </a:rPr>
              <a:t>seulement.</a:t>
            </a:r>
            <a:endParaRPr sz="1400" dirty="0">
              <a:solidFill>
                <a:prstClr val="black"/>
              </a:solidFill>
              <a:latin typeface="Calibri"/>
              <a:cs typeface="Arial"/>
            </a:endParaRPr>
          </a:p>
          <a:p>
            <a:pPr defTabSz="457200">
              <a:spcBef>
                <a:spcPts val="4"/>
              </a:spcBef>
            </a:pPr>
            <a:r>
              <a:rPr sz="1400" spc="-49" dirty="0">
                <a:solidFill>
                  <a:prstClr val="black"/>
                </a:solidFill>
                <a:latin typeface="Calibri"/>
                <a:cs typeface="Arial"/>
              </a:rPr>
              <a:t>Quelle </a:t>
            </a:r>
            <a:r>
              <a:rPr sz="1400" spc="-45" dirty="0">
                <a:solidFill>
                  <a:prstClr val="black"/>
                </a:solidFill>
                <a:latin typeface="Calibri"/>
                <a:cs typeface="Arial"/>
              </a:rPr>
              <a:t>est </a:t>
            </a:r>
            <a:r>
              <a:rPr sz="1400" spc="-41" dirty="0">
                <a:solidFill>
                  <a:prstClr val="black"/>
                </a:solidFill>
                <a:latin typeface="Calibri"/>
                <a:cs typeface="Arial"/>
              </a:rPr>
              <a:t>la </a:t>
            </a:r>
            <a:r>
              <a:rPr sz="1400" spc="-20" dirty="0">
                <a:solidFill>
                  <a:prstClr val="black"/>
                </a:solidFill>
                <a:latin typeface="Calibri"/>
                <a:cs typeface="Arial"/>
              </a:rPr>
              <a:t>quantité </a:t>
            </a:r>
            <a:r>
              <a:rPr sz="1400" spc="-33" dirty="0">
                <a:solidFill>
                  <a:prstClr val="black"/>
                </a:solidFill>
                <a:latin typeface="Calibri"/>
                <a:cs typeface="Arial"/>
              </a:rPr>
              <a:t>d’ingrédients </a:t>
            </a:r>
            <a:r>
              <a:rPr sz="1400" spc="-73" dirty="0">
                <a:solidFill>
                  <a:prstClr val="black"/>
                </a:solidFill>
                <a:latin typeface="Calibri"/>
                <a:cs typeface="Arial"/>
              </a:rPr>
              <a:t>nécessaires </a:t>
            </a:r>
            <a:r>
              <a:rPr sz="1400" spc="-24" dirty="0">
                <a:solidFill>
                  <a:prstClr val="black"/>
                </a:solidFill>
                <a:latin typeface="Calibri"/>
                <a:cs typeface="Arial"/>
              </a:rPr>
              <a:t>pour </a:t>
            </a:r>
            <a:r>
              <a:rPr sz="1400" spc="-28" dirty="0">
                <a:solidFill>
                  <a:prstClr val="black"/>
                </a:solidFill>
                <a:latin typeface="Calibri"/>
                <a:cs typeface="Arial"/>
              </a:rPr>
              <a:t>faire </a:t>
            </a:r>
            <a:r>
              <a:rPr sz="1400" spc="-57" dirty="0">
                <a:solidFill>
                  <a:prstClr val="black"/>
                </a:solidFill>
                <a:latin typeface="Calibri"/>
                <a:cs typeface="Arial"/>
              </a:rPr>
              <a:t>10 </a:t>
            </a:r>
            <a:r>
              <a:rPr sz="1400" spc="-65" dirty="0">
                <a:solidFill>
                  <a:prstClr val="black"/>
                </a:solidFill>
                <a:latin typeface="Calibri"/>
                <a:cs typeface="Arial"/>
              </a:rPr>
              <a:t>crêpes</a:t>
            </a:r>
            <a:r>
              <a:rPr sz="1400" spc="-154" dirty="0">
                <a:solidFill>
                  <a:prstClr val="black"/>
                </a:solidFill>
                <a:latin typeface="Calibri"/>
                <a:cs typeface="Arial"/>
              </a:rPr>
              <a:t> </a:t>
            </a:r>
            <a:r>
              <a:rPr sz="1400" spc="-106" dirty="0">
                <a:solidFill>
                  <a:prstClr val="black"/>
                </a:solidFill>
                <a:latin typeface="Calibri"/>
                <a:cs typeface="Arial"/>
              </a:rPr>
              <a:t>?</a:t>
            </a:r>
            <a:endParaRPr sz="1400" dirty="0">
              <a:solidFill>
                <a:prstClr val="black"/>
              </a:solidFill>
              <a:latin typeface="Calibri"/>
              <a:cs typeface="Arial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CE18C5C0-41E4-6E43-B2C6-3C887797A172}"/>
              </a:ext>
            </a:extLst>
          </p:cNvPr>
          <p:cNvSpPr txBox="1"/>
          <p:nvPr/>
        </p:nvSpPr>
        <p:spPr>
          <a:xfrm>
            <a:off x="2367136" y="89476"/>
            <a:ext cx="8681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sz="3600" dirty="0">
                <a:solidFill>
                  <a:prstClr val="black"/>
                </a:solidFill>
                <a:latin typeface="Calibri"/>
              </a:rPr>
              <a:t>La proportionnalité: une modélisation du réel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500BC9F9-7306-5A4E-9C56-DCBA9F8AD9AC}"/>
              </a:ext>
            </a:extLst>
          </p:cNvPr>
          <p:cNvSpPr txBox="1"/>
          <p:nvPr/>
        </p:nvSpPr>
        <p:spPr>
          <a:xfrm>
            <a:off x="1360251" y="888794"/>
            <a:ext cx="1470274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457200"/>
            <a:r>
              <a:rPr lang="fr-FR" sz="2400" dirty="0">
                <a:solidFill>
                  <a:prstClr val="black"/>
                </a:solidFill>
                <a:latin typeface="Calibri"/>
              </a:rPr>
              <a:t>Exemple 1</a:t>
            </a:r>
          </a:p>
        </p:txBody>
      </p:sp>
      <p:sp>
        <p:nvSpPr>
          <p:cNvPr id="4" name="Flèche vers le haut 3">
            <a:extLst>
              <a:ext uri="{FF2B5EF4-FFF2-40B4-BE49-F238E27FC236}">
                <a16:creationId xmlns:a16="http://schemas.microsoft.com/office/drawing/2014/main" id="{762FA3ED-113E-8944-99C1-A44F30CB9342}"/>
              </a:ext>
            </a:extLst>
          </p:cNvPr>
          <p:cNvSpPr/>
          <p:nvPr/>
        </p:nvSpPr>
        <p:spPr>
          <a:xfrm rot="16944929">
            <a:off x="7273052" y="3598173"/>
            <a:ext cx="114988" cy="436227"/>
          </a:xfrm>
          <a:prstGeom prst="up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Flèche vers le haut 35">
            <a:extLst>
              <a:ext uri="{FF2B5EF4-FFF2-40B4-BE49-F238E27FC236}">
                <a16:creationId xmlns:a16="http://schemas.microsoft.com/office/drawing/2014/main" id="{857CC389-A6B2-E541-8AF7-74BADD539C9E}"/>
              </a:ext>
            </a:extLst>
          </p:cNvPr>
          <p:cNvSpPr/>
          <p:nvPr/>
        </p:nvSpPr>
        <p:spPr>
          <a:xfrm rot="14918306">
            <a:off x="7576867" y="3238384"/>
            <a:ext cx="114988" cy="436227"/>
          </a:xfrm>
          <a:prstGeom prst="up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5BC5259-2D97-7342-9CFE-D5A8A1F21773}"/>
              </a:ext>
            </a:extLst>
          </p:cNvPr>
          <p:cNvSpPr txBox="1"/>
          <p:nvPr/>
        </p:nvSpPr>
        <p:spPr>
          <a:xfrm>
            <a:off x="7621155" y="3284208"/>
            <a:ext cx="1170513" cy="30777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457200"/>
            <a:r>
              <a:rPr lang="fr-FR" sz="1400" dirty="0">
                <a:solidFill>
                  <a:prstClr val="black"/>
                </a:solidFill>
                <a:latin typeface="Calibri"/>
              </a:rPr>
              <a:t>une grandeur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97F1A93D-B540-D844-9A20-FCE00A3953D1}"/>
              </a:ext>
            </a:extLst>
          </p:cNvPr>
          <p:cNvSpPr txBox="1"/>
          <p:nvPr/>
        </p:nvSpPr>
        <p:spPr>
          <a:xfrm>
            <a:off x="7469825" y="3700518"/>
            <a:ext cx="1602105" cy="30777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457200"/>
            <a:r>
              <a:rPr lang="fr-FR" sz="1400" dirty="0">
                <a:solidFill>
                  <a:prstClr val="black"/>
                </a:solidFill>
                <a:latin typeface="Calibri"/>
              </a:rPr>
              <a:t>une autre grandeur</a:t>
            </a:r>
          </a:p>
        </p:txBody>
      </p:sp>
    </p:spTree>
    <p:extLst>
      <p:ext uri="{BB962C8B-B14F-4D97-AF65-F5344CB8AC3E}">
        <p14:creationId xmlns:p14="http://schemas.microsoft.com/office/powerpoint/2010/main" val="350138670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F05CE5D-1B0B-9147-9471-9A25D494C025}"/>
              </a:ext>
            </a:extLst>
          </p:cNvPr>
          <p:cNvSpPr txBox="1"/>
          <p:nvPr/>
        </p:nvSpPr>
        <p:spPr>
          <a:xfrm>
            <a:off x="2205256" y="93399"/>
            <a:ext cx="30905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3600" dirty="0">
                <a:solidFill>
                  <a:prstClr val="black"/>
                </a:solidFill>
                <a:latin typeface="Calibri"/>
              </a:rPr>
              <a:t>Aider les élèves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A2227A-87A8-AB46-9652-F5C96924EC36}"/>
              </a:ext>
            </a:extLst>
          </p:cNvPr>
          <p:cNvSpPr/>
          <p:nvPr/>
        </p:nvSpPr>
        <p:spPr>
          <a:xfrm>
            <a:off x="2088824" y="2200516"/>
            <a:ext cx="2885397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457200"/>
            <a:r>
              <a:rPr lang="fr-FR" sz="2400" dirty="0">
                <a:solidFill>
                  <a:prstClr val="black"/>
                </a:solidFill>
                <a:latin typeface="Calibri"/>
              </a:rPr>
              <a:t>Modifier les énoncés </a:t>
            </a:r>
          </a:p>
          <a:p>
            <a:pPr defTabSz="457200"/>
            <a:r>
              <a:rPr lang="fr-FR" sz="2400" dirty="0">
                <a:solidFill>
                  <a:prstClr val="black"/>
                </a:solidFill>
                <a:latin typeface="Calibri"/>
              </a:rPr>
              <a:t>pour différencier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078ADF7-F946-8942-8D61-2CBAB0EC29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17" r="41216" b="8628"/>
          <a:stretch/>
        </p:blipFill>
        <p:spPr>
          <a:xfrm>
            <a:off x="1506131" y="2165418"/>
            <a:ext cx="405607" cy="50178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F832151-39B8-ED4D-8C4C-A6BB4FE6BE6C}"/>
              </a:ext>
            </a:extLst>
          </p:cNvPr>
          <p:cNvSpPr/>
          <p:nvPr/>
        </p:nvSpPr>
        <p:spPr>
          <a:xfrm>
            <a:off x="6038763" y="3348249"/>
            <a:ext cx="4888044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457200"/>
            <a:r>
              <a:rPr lang="fr-FR" sz="2400" dirty="0">
                <a:solidFill>
                  <a:prstClr val="black"/>
                </a:solidFill>
                <a:latin typeface="Calibri"/>
              </a:rPr>
              <a:t>Ajouter des données complémentaires pour aider les élèves à identifier les régularités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09D99ED-85C8-1F44-9CA9-6B04E82A91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17" r="41216" b="8628"/>
          <a:stretch/>
        </p:blipFill>
        <p:spPr>
          <a:xfrm>
            <a:off x="5443452" y="3573826"/>
            <a:ext cx="405607" cy="50178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0F5713A-2620-F446-99FF-0450A2C80E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440" y="911063"/>
            <a:ext cx="975610" cy="975610"/>
          </a:xfrm>
          <a:prstGeom prst="rect">
            <a:avLst/>
          </a:prstGeom>
        </p:spPr>
      </p:pic>
      <p:sp>
        <p:nvSpPr>
          <p:cNvPr id="11" name="Text Box 1">
            <a:extLst>
              <a:ext uri="{FF2B5EF4-FFF2-40B4-BE49-F238E27FC236}">
                <a16:creationId xmlns:a16="http://schemas.microsoft.com/office/drawing/2014/main" id="{71508FBC-43D4-9346-BFA4-BE4FFA783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5904" y="984573"/>
            <a:ext cx="6611402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defTabSz="457200">
              <a:spcBef>
                <a:spcPct val="0"/>
              </a:spcBef>
              <a:buClrTx/>
            </a:pPr>
            <a:r>
              <a:rPr lang="fr-FR" altLang="fr-FR" sz="2400" dirty="0">
                <a:latin typeface="Calibri"/>
              </a:rPr>
              <a:t>Une erreur classique: persistance du modèle additif</a:t>
            </a:r>
          </a:p>
        </p:txBody>
      </p:sp>
    </p:spTree>
    <p:extLst>
      <p:ext uri="{BB962C8B-B14F-4D97-AF65-F5344CB8AC3E}">
        <p14:creationId xmlns:p14="http://schemas.microsoft.com/office/powerpoint/2010/main" val="36185528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F05CE5D-1B0B-9147-9471-9A25D494C025}"/>
              </a:ext>
            </a:extLst>
          </p:cNvPr>
          <p:cNvSpPr txBox="1"/>
          <p:nvPr/>
        </p:nvSpPr>
        <p:spPr>
          <a:xfrm>
            <a:off x="2205256" y="93399"/>
            <a:ext cx="30905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3600" dirty="0">
                <a:solidFill>
                  <a:prstClr val="black"/>
                </a:solidFill>
                <a:latin typeface="Calibri"/>
              </a:rPr>
              <a:t>Aider les élèves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09D99ED-85C8-1F44-9CA9-6B04E82A91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17" r="41216" b="8628"/>
          <a:stretch/>
        </p:blipFill>
        <p:spPr>
          <a:xfrm>
            <a:off x="1385636" y="4789103"/>
            <a:ext cx="487354" cy="60291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0F5713A-2620-F446-99FF-0450A2C80E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440" y="911063"/>
            <a:ext cx="975610" cy="975610"/>
          </a:xfrm>
          <a:prstGeom prst="rect">
            <a:avLst/>
          </a:prstGeom>
        </p:spPr>
      </p:pic>
      <p:sp>
        <p:nvSpPr>
          <p:cNvPr id="12" name="Text Box 1">
            <a:extLst>
              <a:ext uri="{FF2B5EF4-FFF2-40B4-BE49-F238E27FC236}">
                <a16:creationId xmlns:a16="http://schemas.microsoft.com/office/drawing/2014/main" id="{4EC8AB85-8E64-C443-99E7-C54735A80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9284" y="1073897"/>
            <a:ext cx="8130637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defTabSz="457200">
              <a:spcBef>
                <a:spcPct val="0"/>
              </a:spcBef>
              <a:buClrTx/>
            </a:pPr>
            <a:r>
              <a:rPr lang="fr-FR" altLang="fr-FR" sz="2400" dirty="0">
                <a:latin typeface="Calibri"/>
              </a:rPr>
              <a:t>Autre difficulté : reconnaître une situation de proportionnalité. </a:t>
            </a:r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7D3D35AF-7DA3-7247-AC6E-D881CFB4CC49}"/>
              </a:ext>
            </a:extLst>
          </p:cNvPr>
          <p:cNvGrpSpPr>
            <a:grpSpLocks/>
          </p:cNvGrpSpPr>
          <p:nvPr/>
        </p:nvGrpSpPr>
        <p:grpSpPr bwMode="auto">
          <a:xfrm>
            <a:off x="1872990" y="1732756"/>
            <a:ext cx="8170170" cy="3265964"/>
            <a:chOff x="249" y="1344"/>
            <a:chExt cx="4989" cy="1631"/>
          </a:xfrm>
        </p:grpSpPr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BB8D7ACA-075C-9842-A599-A1AA0E6D5D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" y="1344"/>
              <a:ext cx="4100" cy="12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6" name="Rectangle 6">
              <a:extLst>
                <a:ext uri="{FF2B5EF4-FFF2-40B4-BE49-F238E27FC236}">
                  <a16:creationId xmlns:a16="http://schemas.microsoft.com/office/drawing/2014/main" id="{81FE5FAD-F95E-0C41-AE5C-F2564E5F16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" y="2115"/>
              <a:ext cx="4989" cy="8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buClr>
                  <a:srgbClr val="000000"/>
                </a:buClr>
                <a:buSzPct val="100000"/>
              </a:pPr>
              <a:endParaRPr lang="fr-FR" altLang="fr-FR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7" name="Picture 7">
            <a:extLst>
              <a:ext uri="{FF2B5EF4-FFF2-40B4-BE49-F238E27FC236}">
                <a16:creationId xmlns:a16="http://schemas.microsoft.com/office/drawing/2014/main" id="{B4AE390B-0B57-7F4C-990C-A4FEC118E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91" y="3276631"/>
            <a:ext cx="7345036" cy="2107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536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F05CE5D-1B0B-9147-9471-9A25D494C025}"/>
              </a:ext>
            </a:extLst>
          </p:cNvPr>
          <p:cNvSpPr txBox="1"/>
          <p:nvPr/>
        </p:nvSpPr>
        <p:spPr>
          <a:xfrm>
            <a:off x="2205256" y="93399"/>
            <a:ext cx="30905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3600" dirty="0">
                <a:solidFill>
                  <a:prstClr val="black"/>
                </a:solidFill>
                <a:latin typeface="Calibri"/>
              </a:rPr>
              <a:t>Aider les élèves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09D99ED-85C8-1F44-9CA9-6B04E82A91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17" r="41216" b="8628"/>
          <a:stretch/>
        </p:blipFill>
        <p:spPr>
          <a:xfrm>
            <a:off x="1385636" y="4789103"/>
            <a:ext cx="487354" cy="60291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0F5713A-2620-F446-99FF-0450A2C80E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440" y="911063"/>
            <a:ext cx="975610" cy="975610"/>
          </a:xfrm>
          <a:prstGeom prst="rect">
            <a:avLst/>
          </a:prstGeom>
        </p:spPr>
      </p:pic>
      <p:sp>
        <p:nvSpPr>
          <p:cNvPr id="12" name="Text Box 1">
            <a:extLst>
              <a:ext uri="{FF2B5EF4-FFF2-40B4-BE49-F238E27FC236}">
                <a16:creationId xmlns:a16="http://schemas.microsoft.com/office/drawing/2014/main" id="{4EC8AB85-8E64-C443-99E7-C54735A80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9284" y="1073897"/>
            <a:ext cx="7932517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defTabSz="457200">
              <a:spcBef>
                <a:spcPct val="0"/>
              </a:spcBef>
              <a:buClrTx/>
            </a:pPr>
            <a:r>
              <a:rPr lang="fr-FR" altLang="fr-FR" sz="2400" dirty="0">
                <a:latin typeface="Calibri"/>
              </a:rPr>
              <a:t>Autre difficulté : reconnaître une situation de proportionnalité </a:t>
            </a:r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27536438-32AC-3A47-9628-AE620762B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6246" y="5348857"/>
            <a:ext cx="7704137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defTabSz="457200">
              <a:spcBef>
                <a:spcPts val="1125"/>
              </a:spcBef>
              <a:buClrTx/>
            </a:pPr>
            <a:r>
              <a:rPr lang="fr-FR" altLang="fr-FR" sz="2400" dirty="0">
                <a:latin typeface="Calibri"/>
              </a:rPr>
              <a:t>→ </a:t>
            </a:r>
            <a:r>
              <a:rPr lang="fr-FR" altLang="fr-FR" sz="2400" dirty="0">
                <a:solidFill>
                  <a:prstClr val="black"/>
                </a:solidFill>
                <a:latin typeface="Calibri"/>
              </a:rPr>
              <a:t>Confronter proportionnalité, non proportionnalité</a:t>
            </a:r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7D3D35AF-7DA3-7247-AC6E-D881CFB4CC49}"/>
              </a:ext>
            </a:extLst>
          </p:cNvPr>
          <p:cNvGrpSpPr>
            <a:grpSpLocks/>
          </p:cNvGrpSpPr>
          <p:nvPr/>
        </p:nvGrpSpPr>
        <p:grpSpPr bwMode="auto">
          <a:xfrm>
            <a:off x="1872991" y="1732757"/>
            <a:ext cx="7920037" cy="2589213"/>
            <a:chOff x="249" y="1344"/>
            <a:chExt cx="4989" cy="1631"/>
          </a:xfrm>
        </p:grpSpPr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BB8D7ACA-075C-9842-A599-A1AA0E6D5D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" y="1344"/>
              <a:ext cx="4100" cy="12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6" name="Rectangle 6">
              <a:extLst>
                <a:ext uri="{FF2B5EF4-FFF2-40B4-BE49-F238E27FC236}">
                  <a16:creationId xmlns:a16="http://schemas.microsoft.com/office/drawing/2014/main" id="{81FE5FAD-F95E-0C41-AE5C-F2564E5F16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" y="2115"/>
              <a:ext cx="4989" cy="8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buClr>
                  <a:srgbClr val="000000"/>
                </a:buClr>
                <a:buSzPct val="100000"/>
              </a:pPr>
              <a:endParaRPr lang="fr-FR" altLang="fr-FR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7" name="Picture 7">
            <a:extLst>
              <a:ext uri="{FF2B5EF4-FFF2-40B4-BE49-F238E27FC236}">
                <a16:creationId xmlns:a16="http://schemas.microsoft.com/office/drawing/2014/main" id="{B4AE390B-0B57-7F4C-990C-A4FEC118E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615" y="2956719"/>
            <a:ext cx="6223000" cy="178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212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F05CE5D-1B0B-9147-9471-9A25D494C025}"/>
              </a:ext>
            </a:extLst>
          </p:cNvPr>
          <p:cNvSpPr txBox="1"/>
          <p:nvPr/>
        </p:nvSpPr>
        <p:spPr>
          <a:xfrm>
            <a:off x="2205256" y="93399"/>
            <a:ext cx="30905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3600" dirty="0">
                <a:solidFill>
                  <a:prstClr val="black"/>
                </a:solidFill>
                <a:latin typeface="Calibri"/>
              </a:rPr>
              <a:t>Aider les élèves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0F5713A-2620-F446-99FF-0450A2C80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216" y="893707"/>
            <a:ext cx="847040" cy="847040"/>
          </a:xfrm>
          <a:prstGeom prst="rect">
            <a:avLst/>
          </a:prstGeom>
        </p:spPr>
      </p:pic>
      <p:sp>
        <p:nvSpPr>
          <p:cNvPr id="12" name="Text Box 1">
            <a:extLst>
              <a:ext uri="{FF2B5EF4-FFF2-40B4-BE49-F238E27FC236}">
                <a16:creationId xmlns:a16="http://schemas.microsoft.com/office/drawing/2014/main" id="{4EC8AB85-8E64-C443-99E7-C54735A80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3827" y="838141"/>
            <a:ext cx="8593254" cy="833178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defTabSz="457200">
              <a:spcBef>
                <a:spcPct val="0"/>
              </a:spcBef>
              <a:buClrTx/>
            </a:pPr>
            <a:r>
              <a:rPr lang="fr-FR" altLang="fr-FR" sz="2400" dirty="0">
                <a:latin typeface="Calibri"/>
              </a:rPr>
              <a:t>Problématique initiale:</a:t>
            </a:r>
          </a:p>
          <a:p>
            <a:pPr defTabSz="457200">
              <a:spcBef>
                <a:spcPct val="0"/>
              </a:spcBef>
              <a:buClrTx/>
            </a:pPr>
            <a:r>
              <a:rPr lang="fr-FR" altLang="fr-FR" sz="2400" dirty="0">
                <a:latin typeface="Calibri"/>
              </a:rPr>
              <a:t>Reconnaitre une situation de proportionnalité ? Quels arguments ?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62B466D4-07CE-2C49-9918-9E9ADAEE2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594" y="1769732"/>
            <a:ext cx="6510337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" name="Text Box 1">
            <a:extLst>
              <a:ext uri="{FF2B5EF4-FFF2-40B4-BE49-F238E27FC236}">
                <a16:creationId xmlns:a16="http://schemas.microsoft.com/office/drawing/2014/main" id="{9AB49673-245D-F74E-B451-743BF5470D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8216" y="4109155"/>
            <a:ext cx="9144000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1313" indent="-339725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31450" algn="l"/>
                <a:tab pos="1078071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31450" algn="l"/>
                <a:tab pos="1078071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just" defTabSz="457200">
              <a:spcBef>
                <a:spcPts val="700"/>
              </a:spcBef>
              <a:buClrTx/>
            </a:pPr>
            <a:r>
              <a:rPr lang="fr-FR" altLang="fr-FR" sz="2800" dirty="0">
                <a:latin typeface="Calibri"/>
              </a:rPr>
              <a:t>	Une situation qui n’est pas modélisable avec la proportionnalité devrait être justifiée à l’oral par un raisonnement par l’absurde.</a:t>
            </a:r>
          </a:p>
          <a:p>
            <a:pPr algn="just" defTabSz="457200">
              <a:spcBef>
                <a:spcPts val="700"/>
              </a:spcBef>
              <a:buClrTx/>
            </a:pPr>
            <a:r>
              <a:rPr lang="fr-FR" altLang="fr-FR" sz="2800" dirty="0">
                <a:latin typeface="Calibri"/>
              </a:rPr>
              <a:t>	Si cette situation était « de proportionnalité » quelle serait la taille de Théo à 50 ans ? À sa naissance ?</a:t>
            </a:r>
          </a:p>
        </p:txBody>
      </p:sp>
    </p:spTree>
    <p:extLst>
      <p:ext uri="{BB962C8B-B14F-4D97-AF65-F5344CB8AC3E}">
        <p14:creationId xmlns:p14="http://schemas.microsoft.com/office/powerpoint/2010/main" val="264286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F05CE5D-1B0B-9147-9471-9A25D494C025}"/>
              </a:ext>
            </a:extLst>
          </p:cNvPr>
          <p:cNvSpPr txBox="1"/>
          <p:nvPr/>
        </p:nvSpPr>
        <p:spPr>
          <a:xfrm>
            <a:off x="2205256" y="93399"/>
            <a:ext cx="30905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3600" dirty="0">
                <a:solidFill>
                  <a:prstClr val="black"/>
                </a:solidFill>
                <a:latin typeface="Calibri"/>
              </a:rPr>
              <a:t>Aider les élèves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0F5713A-2620-F446-99FF-0450A2C80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216" y="893707"/>
            <a:ext cx="847040" cy="847040"/>
          </a:xfrm>
          <a:prstGeom prst="rect">
            <a:avLst/>
          </a:prstGeom>
        </p:spPr>
      </p:pic>
      <p:sp>
        <p:nvSpPr>
          <p:cNvPr id="12" name="Text Box 1">
            <a:extLst>
              <a:ext uri="{FF2B5EF4-FFF2-40B4-BE49-F238E27FC236}">
                <a16:creationId xmlns:a16="http://schemas.microsoft.com/office/drawing/2014/main" id="{4EC8AB85-8E64-C443-99E7-C54735A80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3827" y="838141"/>
            <a:ext cx="8593254" cy="833178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defTabSz="457200">
              <a:spcBef>
                <a:spcPct val="0"/>
              </a:spcBef>
              <a:buClrTx/>
            </a:pPr>
            <a:endParaRPr lang="fr-FR" altLang="fr-FR" sz="2400" dirty="0">
              <a:latin typeface="Calibri"/>
            </a:endParaRPr>
          </a:p>
          <a:p>
            <a:pPr defTabSz="457200">
              <a:spcBef>
                <a:spcPct val="0"/>
              </a:spcBef>
              <a:buClrTx/>
            </a:pPr>
            <a:r>
              <a:rPr lang="fr-FR" altLang="fr-FR" sz="2400" dirty="0">
                <a:latin typeface="Calibri"/>
              </a:rPr>
              <a:t>Reconnaître une situation de proportionnalité. Quels arguments ?</a:t>
            </a:r>
          </a:p>
        </p:txBody>
      </p:sp>
      <p:sp>
        <p:nvSpPr>
          <p:cNvPr id="7" name="Text Box 1">
            <a:extLst>
              <a:ext uri="{FF2B5EF4-FFF2-40B4-BE49-F238E27FC236}">
                <a16:creationId xmlns:a16="http://schemas.microsoft.com/office/drawing/2014/main" id="{655ED142-A2F9-4843-850D-FD4C985B16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8216" y="2058990"/>
            <a:ext cx="9144000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1313" indent="-339725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31450" algn="l"/>
                <a:tab pos="1078071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31450" algn="l"/>
                <a:tab pos="1078071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just" defTabSz="457200">
              <a:spcBef>
                <a:spcPts val="700"/>
              </a:spcBef>
              <a:buClrTx/>
            </a:pPr>
            <a:r>
              <a:rPr lang="fr-FR" altLang="fr-FR" sz="2800" dirty="0">
                <a:latin typeface="Calibri"/>
              </a:rPr>
              <a:t>	Reconnaître une situation de proportionnalité et le justifier est déjà tout un problème… Il est plus facile de justifier qu’une situation n’est pas de proportionnalité ! </a:t>
            </a:r>
          </a:p>
          <a:p>
            <a:pPr algn="just" defTabSz="457200">
              <a:spcBef>
                <a:spcPts val="700"/>
              </a:spcBef>
              <a:buClrTx/>
            </a:pPr>
            <a:r>
              <a:rPr lang="fr-FR" altLang="fr-FR" sz="2800" dirty="0">
                <a:latin typeface="Calibri"/>
              </a:rPr>
              <a:t>	On reconnaît des situations de proportionnalité par confrontation à des situations de non-proportionnalité.</a:t>
            </a:r>
          </a:p>
        </p:txBody>
      </p:sp>
    </p:spTree>
    <p:extLst>
      <p:ext uri="{BB962C8B-B14F-4D97-AF65-F5344CB8AC3E}">
        <p14:creationId xmlns:p14="http://schemas.microsoft.com/office/powerpoint/2010/main" val="260725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7B8D1B71-342B-884E-983A-D021A5A124CD}"/>
              </a:ext>
            </a:extLst>
          </p:cNvPr>
          <p:cNvSpPr txBox="1"/>
          <p:nvPr/>
        </p:nvSpPr>
        <p:spPr>
          <a:xfrm>
            <a:off x="1381568" y="1112159"/>
            <a:ext cx="3394371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fr-FR" sz="2400" dirty="0">
                <a:solidFill>
                  <a:prstClr val="black"/>
                </a:solidFill>
                <a:latin typeface="Calibri"/>
              </a:rPr>
              <a:t>Du côté des programmes: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614A878-CE63-2C4B-B357-9E69F93B6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568" y="1846107"/>
            <a:ext cx="857653" cy="124475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4B504EC-3AE4-4346-AD81-5C7D66EEA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568" y="3688319"/>
            <a:ext cx="872925" cy="126801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118F7BB-0AF5-6844-8A1D-6DA7BF8FC6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r="706" b="42412"/>
          <a:stretch/>
        </p:blipFill>
        <p:spPr>
          <a:xfrm>
            <a:off x="2306110" y="3554065"/>
            <a:ext cx="6350949" cy="224128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42F62CC-EEB7-E04D-AB24-D2FA27336C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9876" y="1755404"/>
            <a:ext cx="4174055" cy="24218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BCFE1F0-DA85-3A4B-A640-E69895ACD2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9876" y="2239574"/>
            <a:ext cx="6515249" cy="1107661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5177789-36BD-7245-B6E7-9AF1BA9A67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8815" y="2032743"/>
            <a:ext cx="3173232" cy="258611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E81F22FD-837F-B649-B2E5-3E9F9D26E969}"/>
              </a:ext>
            </a:extLst>
          </p:cNvPr>
          <p:cNvSpPr txBox="1"/>
          <p:nvPr/>
        </p:nvSpPr>
        <p:spPr>
          <a:xfrm>
            <a:off x="2288895" y="67482"/>
            <a:ext cx="78386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3200" dirty="0">
                <a:solidFill>
                  <a:prstClr val="black"/>
                </a:solidFill>
                <a:latin typeface="Calibri"/>
              </a:rPr>
              <a:t>Reconnaître une situation de proportionnalité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2152A59-CD45-C64A-B059-A1A337E043F8}"/>
              </a:ext>
            </a:extLst>
          </p:cNvPr>
          <p:cNvSpPr txBox="1"/>
          <p:nvPr/>
        </p:nvSpPr>
        <p:spPr>
          <a:xfrm>
            <a:off x="1457632" y="5866889"/>
            <a:ext cx="9241198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fr-FR" sz="2400" dirty="0">
                <a:solidFill>
                  <a:prstClr val="black"/>
                </a:solidFill>
                <a:latin typeface="Calibri"/>
              </a:rPr>
              <a:t>Un enjeu explicite: </a:t>
            </a:r>
          </a:p>
          <a:p>
            <a:pPr defTabSz="457200"/>
            <a:r>
              <a:rPr lang="fr-FR" sz="2400" dirty="0">
                <a:solidFill>
                  <a:prstClr val="black"/>
                </a:solidFill>
                <a:latin typeface="Calibri"/>
              </a:rPr>
              <a:t>Amener les élèves à reconnaître une situation de proportionnalité.</a:t>
            </a:r>
          </a:p>
        </p:txBody>
      </p:sp>
    </p:spTree>
    <p:extLst>
      <p:ext uri="{BB962C8B-B14F-4D97-AF65-F5344CB8AC3E}">
        <p14:creationId xmlns:p14="http://schemas.microsoft.com/office/powerpoint/2010/main" val="428405199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F05CE5D-1B0B-9147-9471-9A25D494C025}"/>
              </a:ext>
            </a:extLst>
          </p:cNvPr>
          <p:cNvSpPr txBox="1"/>
          <p:nvPr/>
        </p:nvSpPr>
        <p:spPr>
          <a:xfrm>
            <a:off x="2205256" y="93399"/>
            <a:ext cx="584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3600" dirty="0">
                <a:solidFill>
                  <a:prstClr val="black"/>
                </a:solidFill>
                <a:latin typeface="Calibri"/>
              </a:rPr>
              <a:t>La proportionnalité au cycle 3</a:t>
            </a:r>
          </a:p>
        </p:txBody>
      </p:sp>
      <p:sp>
        <p:nvSpPr>
          <p:cNvPr id="9" name="Titre 3">
            <a:extLst>
              <a:ext uri="{FF2B5EF4-FFF2-40B4-BE49-F238E27FC236}">
                <a16:creationId xmlns:a16="http://schemas.microsoft.com/office/drawing/2014/main" id="{6868E5A0-D242-9943-BF94-9D5FED8CFF6B}"/>
              </a:ext>
            </a:extLst>
          </p:cNvPr>
          <p:cNvSpPr txBox="1">
            <a:spLocks/>
          </p:cNvSpPr>
          <p:nvPr/>
        </p:nvSpPr>
        <p:spPr>
          <a:xfrm>
            <a:off x="2205256" y="4538821"/>
            <a:ext cx="8080356" cy="17174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4800" dirty="0">
                <a:solidFill>
                  <a:prstClr val="black"/>
                </a:solidFill>
                <a:latin typeface="Calibri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05506633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F05CE5D-1B0B-9147-9471-9A25D494C025}"/>
              </a:ext>
            </a:extLst>
          </p:cNvPr>
          <p:cNvSpPr txBox="1"/>
          <p:nvPr/>
        </p:nvSpPr>
        <p:spPr>
          <a:xfrm>
            <a:off x="2205256" y="93399"/>
            <a:ext cx="7944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3600" dirty="0">
                <a:solidFill>
                  <a:prstClr val="black"/>
                </a:solidFill>
                <a:latin typeface="Calibri"/>
              </a:rPr>
              <a:t>La proportionnalité au cycle 3: conclusion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2F31264-1C82-6443-9BCB-F43A12A0EC86}"/>
              </a:ext>
            </a:extLst>
          </p:cNvPr>
          <p:cNvSpPr txBox="1"/>
          <p:nvPr/>
        </p:nvSpPr>
        <p:spPr>
          <a:xfrm>
            <a:off x="1489710" y="1888930"/>
            <a:ext cx="9144000" cy="448719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6075" indent="-342900" algn="just" defTabSz="4572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fr-FR" altLang="fr-FR" sz="2200" dirty="0">
                <a:solidFill>
                  <a:prstClr val="black"/>
                </a:solidFill>
                <a:latin typeface="Calibri"/>
              </a:rPr>
              <a:t>Notion à développer sur le long terme (cycle 2 – cycle 3 – cycle 4)</a:t>
            </a:r>
          </a:p>
          <a:p>
            <a:pPr marL="346075" indent="-342900" algn="just" defTabSz="4572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fr-FR" altLang="fr-FR" sz="2200" dirty="0">
                <a:solidFill>
                  <a:prstClr val="black"/>
                </a:solidFill>
                <a:latin typeface="Calibri"/>
              </a:rPr>
              <a:t>Progressivité dans les procédures attendues (linéarité puis passage à l’unité puis coefficient de proportionnalité) </a:t>
            </a:r>
          </a:p>
          <a:p>
            <a:pPr marL="346075" indent="-342900" algn="just" defTabSz="4572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fr-FR" altLang="fr-FR" sz="2200" dirty="0">
                <a:solidFill>
                  <a:prstClr val="black"/>
                </a:solidFill>
                <a:latin typeface="Calibri"/>
              </a:rPr>
              <a:t>Jouer sur les variables « numériques » (taille des nombres / rapport interne / rapport externe / nature des nombres)</a:t>
            </a:r>
          </a:p>
          <a:p>
            <a:pPr marL="346075" indent="-342900" algn="just" defTabSz="4572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fr-FR" altLang="fr-FR" sz="2200" dirty="0">
                <a:solidFill>
                  <a:prstClr val="black"/>
                </a:solidFill>
                <a:latin typeface="Calibri"/>
              </a:rPr>
              <a:t>Insister sur l’oral (explicitation et confrontation)</a:t>
            </a:r>
          </a:p>
          <a:p>
            <a:pPr marL="346075" indent="-342900" algn="just" defTabSz="4572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fr-FR" altLang="fr-FR" sz="2200" dirty="0">
                <a:solidFill>
                  <a:prstClr val="black"/>
                </a:solidFill>
                <a:latin typeface="Calibri"/>
              </a:rPr>
              <a:t>Confronter proportionnalité, non proportionnalité</a:t>
            </a:r>
          </a:p>
          <a:p>
            <a:pPr marL="346075" indent="-342900" algn="just" defTabSz="4572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fr-FR" altLang="fr-FR" sz="2200" dirty="0">
                <a:solidFill>
                  <a:prstClr val="black"/>
                </a:solidFill>
                <a:latin typeface="Calibri"/>
              </a:rPr>
              <a:t>Introduire les tableaux lorsque la notion a un sens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BB0EE0-0901-0E41-B7A3-383FFE08198F}"/>
              </a:ext>
            </a:extLst>
          </p:cNvPr>
          <p:cNvSpPr/>
          <p:nvPr/>
        </p:nvSpPr>
        <p:spPr>
          <a:xfrm>
            <a:off x="1489710" y="869193"/>
            <a:ext cx="9254490" cy="69063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457200">
              <a:lnSpc>
                <a:spcPct val="80000"/>
              </a:lnSpc>
              <a:spcBef>
                <a:spcPts val="600"/>
              </a:spcBef>
              <a:defRPr/>
            </a:pPr>
            <a:r>
              <a:rPr lang="fr-FR" altLang="fr-FR" sz="2400" dirty="0">
                <a:solidFill>
                  <a:prstClr val="black"/>
                </a:solidFill>
                <a:latin typeface="Calibri"/>
              </a:rPr>
              <a:t>Quelques points essentiels à retenir pour l’enseignement de la proportionnalité :</a:t>
            </a:r>
          </a:p>
        </p:txBody>
      </p:sp>
    </p:spTree>
    <p:extLst>
      <p:ext uri="{BB962C8B-B14F-4D97-AF65-F5344CB8AC3E}">
        <p14:creationId xmlns:p14="http://schemas.microsoft.com/office/powerpoint/2010/main" val="52019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F05CE5D-1B0B-9147-9471-9A25D494C025}"/>
              </a:ext>
            </a:extLst>
          </p:cNvPr>
          <p:cNvSpPr txBox="1"/>
          <p:nvPr/>
        </p:nvSpPr>
        <p:spPr>
          <a:xfrm>
            <a:off x="2205256" y="93399"/>
            <a:ext cx="7944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3600" dirty="0">
                <a:solidFill>
                  <a:prstClr val="black"/>
                </a:solidFill>
                <a:latin typeface="Calibri"/>
              </a:rPr>
              <a:t>La proportionnalité au cycle 3: conclusion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2F31264-1C82-6443-9BCB-F43A12A0EC86}"/>
              </a:ext>
            </a:extLst>
          </p:cNvPr>
          <p:cNvSpPr txBox="1"/>
          <p:nvPr/>
        </p:nvSpPr>
        <p:spPr>
          <a:xfrm>
            <a:off x="1489710" y="1557461"/>
            <a:ext cx="9144000" cy="270901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6075" indent="-342900" algn="just" defTabSz="4572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fr-FR" altLang="fr-FR" sz="2200" b="1" dirty="0">
                <a:solidFill>
                  <a:prstClr val="black"/>
                </a:solidFill>
                <a:latin typeface="Calibri"/>
              </a:rPr>
              <a:t>Multiplier les contextes </a:t>
            </a:r>
            <a:r>
              <a:rPr lang="fr-FR" altLang="fr-FR" sz="2200" dirty="0">
                <a:solidFill>
                  <a:prstClr val="black"/>
                </a:solidFill>
                <a:latin typeface="Calibri"/>
              </a:rPr>
              <a:t>(</a:t>
            </a:r>
            <a:r>
              <a:rPr lang="fr-FR" altLang="fr-FR" sz="2200" b="1" dirty="0">
                <a:solidFill>
                  <a:prstClr val="black"/>
                </a:solidFill>
                <a:latin typeface="Calibri"/>
              </a:rPr>
              <a:t>vie courante </a:t>
            </a:r>
            <a:r>
              <a:rPr lang="fr-FR" altLang="fr-FR" sz="2200" dirty="0">
                <a:solidFill>
                  <a:prstClr val="black"/>
                </a:solidFill>
                <a:latin typeface="Calibri"/>
              </a:rPr>
              <a:t>et problèmes mathématiques)</a:t>
            </a:r>
          </a:p>
          <a:p>
            <a:pPr marL="346075" indent="-342900" algn="just" defTabSz="4572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fr-FR" altLang="fr-FR" sz="2200" b="1" dirty="0">
                <a:solidFill>
                  <a:prstClr val="black"/>
                </a:solidFill>
                <a:latin typeface="Calibri"/>
              </a:rPr>
              <a:t>Impliquer les élèves (vie de tous les jours)</a:t>
            </a:r>
          </a:p>
          <a:p>
            <a:pPr marL="346075" indent="-342900" algn="just" defTabSz="4572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fr-FR" altLang="fr-FR" sz="2200" b="1" dirty="0">
                <a:solidFill>
                  <a:prstClr val="black"/>
                </a:solidFill>
                <a:latin typeface="Calibri"/>
              </a:rPr>
              <a:t>Résoudre des problèmes « concrets »</a:t>
            </a:r>
          </a:p>
          <a:p>
            <a:pPr marL="346075" indent="-342900" algn="just" defTabSz="4572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fr-FR" altLang="fr-FR" sz="2200" b="1" dirty="0">
                <a:solidFill>
                  <a:prstClr val="black"/>
                </a:solidFill>
                <a:latin typeface="Calibri"/>
              </a:rPr>
              <a:t>Jouer sur l’interdisciplinarité</a:t>
            </a:r>
          </a:p>
          <a:p>
            <a:pPr marL="346075" indent="-342900" algn="just" defTabSz="457200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fr-FR" altLang="fr-FR" sz="2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BB0EE0-0901-0E41-B7A3-383FFE08198F}"/>
              </a:ext>
            </a:extLst>
          </p:cNvPr>
          <p:cNvSpPr/>
          <p:nvPr/>
        </p:nvSpPr>
        <p:spPr>
          <a:xfrm>
            <a:off x="1489710" y="869193"/>
            <a:ext cx="9254490" cy="69063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457200">
              <a:lnSpc>
                <a:spcPct val="80000"/>
              </a:lnSpc>
              <a:spcBef>
                <a:spcPts val="600"/>
              </a:spcBef>
              <a:defRPr/>
            </a:pPr>
            <a:r>
              <a:rPr lang="fr-FR" altLang="fr-FR" sz="2400" dirty="0">
                <a:solidFill>
                  <a:prstClr val="black"/>
                </a:solidFill>
                <a:latin typeface="Calibri"/>
              </a:rPr>
              <a:t>Quelques points essentiels à retenir pour l’enseignement de la proportionnalité :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F4337EB7-724F-874D-B905-1928A6667FD8}"/>
              </a:ext>
            </a:extLst>
          </p:cNvPr>
          <p:cNvGrpSpPr/>
          <p:nvPr/>
        </p:nvGrpSpPr>
        <p:grpSpPr>
          <a:xfrm>
            <a:off x="4489254" y="4939213"/>
            <a:ext cx="2526030" cy="1809977"/>
            <a:chOff x="3346254" y="4939212"/>
            <a:chExt cx="2526030" cy="180997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C89FB83-BF02-904B-AEC7-93D847B37082}"/>
                </a:ext>
              </a:extLst>
            </p:cNvPr>
            <p:cNvSpPr/>
            <p:nvPr/>
          </p:nvSpPr>
          <p:spPr>
            <a:xfrm>
              <a:off x="4310601" y="4939212"/>
              <a:ext cx="529312" cy="369332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defTabSz="457200"/>
              <a:r>
                <a:rPr lang="fr-FR" altLang="fr-FR" b="1" dirty="0">
                  <a:solidFill>
                    <a:prstClr val="black"/>
                  </a:solidFill>
                  <a:latin typeface="Calibri"/>
                </a:rPr>
                <a:t>EPS</a:t>
              </a:r>
              <a:endParaRPr lang="fr-FR" dirty="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7DC32209-DD08-AC4B-8B99-49D03786F6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3" t="17252" r="667" b="33600"/>
            <a:stretch/>
          </p:blipFill>
          <p:spPr>
            <a:xfrm>
              <a:off x="3346254" y="5497687"/>
              <a:ext cx="2526030" cy="1251502"/>
            </a:xfrm>
            <a:prstGeom prst="rect">
              <a:avLst/>
            </a:prstGeom>
          </p:spPr>
        </p:pic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C24E80B-1E5B-014E-8A2F-9F7821B09C56}"/>
              </a:ext>
            </a:extLst>
          </p:cNvPr>
          <p:cNvGrpSpPr/>
          <p:nvPr/>
        </p:nvGrpSpPr>
        <p:grpSpPr>
          <a:xfrm>
            <a:off x="1804472" y="4504162"/>
            <a:ext cx="2457450" cy="2412373"/>
            <a:chOff x="661472" y="4504161"/>
            <a:chExt cx="2457450" cy="241237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590A89A-5445-3444-9511-68A9EF3DB68A}"/>
                </a:ext>
              </a:extLst>
            </p:cNvPr>
            <p:cNvSpPr/>
            <p:nvPr/>
          </p:nvSpPr>
          <p:spPr>
            <a:xfrm>
              <a:off x="661472" y="4504161"/>
              <a:ext cx="2454903" cy="369332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defTabSz="457200"/>
              <a:r>
                <a:rPr lang="fr-FR" altLang="fr-FR" b="1" dirty="0">
                  <a:solidFill>
                    <a:prstClr val="black"/>
                  </a:solidFill>
                  <a:latin typeface="Calibri"/>
                </a:rPr>
                <a:t>Sciences, technologie…</a:t>
              </a:r>
              <a:endParaRPr lang="fr-FR" dirty="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30AB25FD-4BF9-A741-97D6-5FFCD0DBFD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72118" y="6023610"/>
              <a:ext cx="698465" cy="892924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D2D3B1CD-C52B-F540-BBE5-D3963A7998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558" t="15614" r="3413" b="23670"/>
            <a:stretch/>
          </p:blipFill>
          <p:spPr>
            <a:xfrm>
              <a:off x="661472" y="5043926"/>
              <a:ext cx="2457450" cy="1079512"/>
            </a:xfrm>
            <a:prstGeom prst="rect">
              <a:avLst/>
            </a:prstGeom>
          </p:spPr>
        </p:pic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8D8B55FF-6AF2-A84C-B2D0-32E70C063F41}"/>
              </a:ext>
            </a:extLst>
          </p:cNvPr>
          <p:cNvGrpSpPr/>
          <p:nvPr/>
        </p:nvGrpSpPr>
        <p:grpSpPr>
          <a:xfrm>
            <a:off x="8489790" y="4610186"/>
            <a:ext cx="2143920" cy="1882585"/>
            <a:chOff x="7346790" y="4610185"/>
            <a:chExt cx="2143920" cy="188258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30A0AB4-8439-9A4D-84E0-ABB2C3FA5266}"/>
                </a:ext>
              </a:extLst>
            </p:cNvPr>
            <p:cNvSpPr/>
            <p:nvPr/>
          </p:nvSpPr>
          <p:spPr>
            <a:xfrm>
              <a:off x="7346790" y="6123438"/>
              <a:ext cx="2143920" cy="369332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defTabSz="457200"/>
              <a:r>
                <a:rPr lang="fr-FR" altLang="fr-FR" b="1" dirty="0">
                  <a:solidFill>
                    <a:prstClr val="black"/>
                  </a:solidFill>
                  <a:latin typeface="Calibri"/>
                </a:rPr>
                <a:t>Géographie, Histoire</a:t>
              </a:r>
              <a:endParaRPr lang="fr-FR" dirty="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13" name="Image 12" descr="Applications_de_la_proportionnalite.pdf - Adobe Reader">
              <a:extLst>
                <a:ext uri="{FF2B5EF4-FFF2-40B4-BE49-F238E27FC236}">
                  <a16:creationId xmlns:a16="http://schemas.microsoft.com/office/drawing/2014/main" id="{D4D7FED7-C824-8C4E-8278-BFE10FC46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237" t="24607" r="24271" b="8569"/>
            <a:stretch/>
          </p:blipFill>
          <p:spPr>
            <a:xfrm>
              <a:off x="8710314" y="4610185"/>
              <a:ext cx="593491" cy="1396718"/>
            </a:xfrm>
            <a:prstGeom prst="rect">
              <a:avLst/>
            </a:prstGeom>
          </p:spPr>
        </p:pic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DFC5A60-562B-AD4A-B04F-1F7868A6F590}"/>
              </a:ext>
            </a:extLst>
          </p:cNvPr>
          <p:cNvGrpSpPr/>
          <p:nvPr/>
        </p:nvGrpSpPr>
        <p:grpSpPr>
          <a:xfrm>
            <a:off x="7121768" y="2292827"/>
            <a:ext cx="3622433" cy="2431417"/>
            <a:chOff x="5978767" y="2292826"/>
            <a:chExt cx="3622433" cy="243141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984B5EE-D26C-B140-A9F6-A7C068843681}"/>
                </a:ext>
              </a:extLst>
            </p:cNvPr>
            <p:cNvSpPr/>
            <p:nvPr/>
          </p:nvSpPr>
          <p:spPr>
            <a:xfrm>
              <a:off x="6138561" y="4354911"/>
              <a:ext cx="1273105" cy="369332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defTabSz="457200"/>
              <a:r>
                <a:rPr lang="fr-FR" altLang="fr-FR" b="1" dirty="0">
                  <a:solidFill>
                    <a:prstClr val="black"/>
                  </a:solidFill>
                  <a:latin typeface="Calibri"/>
                </a:rPr>
                <a:t>Arts visuels</a:t>
              </a:r>
              <a:endParaRPr lang="fr-FR" dirty="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4754E4C9-C74B-0246-8270-FE1B65CEC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78767" y="3413441"/>
              <a:ext cx="593484" cy="792934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44C92608-FE9A-6546-ACB7-81BC6F5E1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60877" y="2671959"/>
              <a:ext cx="1171826" cy="1565637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F3E7D991-7D04-CD4B-8C50-EC7A1968A4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432" t="3389" r="4445" b="9803"/>
            <a:stretch/>
          </p:blipFill>
          <p:spPr>
            <a:xfrm>
              <a:off x="8121329" y="2292826"/>
              <a:ext cx="1479871" cy="19736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287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A786685B-2977-D546-9E3D-3CA676A47F0C}" type="slidenum">
              <a:rPr lang="fr-FR">
                <a:solidFill>
                  <a:prstClr val="black"/>
                </a:solidFill>
                <a:latin typeface="Calibri"/>
              </a:rPr>
              <a:pPr defTabSz="457200"/>
              <a:t>79</a:t>
            </a:fld>
            <a:endParaRPr lang="fr-F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Espace réservé du texte 5"/>
          <p:cNvSpPr txBox="1">
            <a:spLocks/>
          </p:cNvSpPr>
          <p:nvPr/>
        </p:nvSpPr>
        <p:spPr>
          <a:xfrm>
            <a:off x="1606769" y="1929667"/>
            <a:ext cx="3618186" cy="369484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68580" tIns="34290" rIns="68580" bIns="34290" rtlCol="0">
            <a:noAutofit/>
          </a:bodyPr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/>
              <a:buChar char="■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marR="0" indent="-16986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A0D57"/>
              </a:buClr>
              <a:buSzTx/>
              <a:buFont typeface="Arial Italic"/>
              <a:buChar char="■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7063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7063" marR="0" indent="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A0D57"/>
              </a:buClr>
              <a:buSzTx/>
              <a:buFont typeface="Arial"/>
              <a:buChar char="–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fr-FR" sz="1350" b="1" u="sng" dirty="0">
                <a:solidFill>
                  <a:prstClr val="black"/>
                </a:solidFill>
                <a:latin typeface="Calibri"/>
              </a:rPr>
              <a:t>Temps 2 : La constellation : une expérimentation</a:t>
            </a:r>
          </a:p>
          <a:p>
            <a:pPr marL="0" indent="0" algn="just">
              <a:buNone/>
            </a:pPr>
            <a:r>
              <a:rPr lang="fr-FR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groupe constitué spécifiquement en vue d’un travail de formation continue, au cœur des pratiques, au plus près de la classe</a:t>
            </a:r>
          </a:p>
          <a:p>
            <a:pPr marL="0" indent="0" algn="just">
              <a:buNone/>
            </a:pPr>
            <a:r>
              <a:rPr lang="fr-FR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groupe de proximité, entre pairs, professionnels de l’enseignement (en partie sur le temps scolaire avec remplacement)</a:t>
            </a:r>
          </a:p>
          <a:p>
            <a:pPr marL="0" indent="0" algn="just">
              <a:buNone/>
            </a:pPr>
            <a:r>
              <a:rPr lang="fr-FR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: </a:t>
            </a:r>
          </a:p>
          <a:p>
            <a:pPr marL="0" lvl="1" algn="just">
              <a:spcBef>
                <a:spcPts val="102"/>
              </a:spcBef>
              <a:buFont typeface="Wingdings" panose="05000000000000000000" pitchFamily="2" charset="2"/>
              <a:buChar char="§"/>
            </a:pPr>
            <a:r>
              <a:rPr lang="fr-FR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Construire ensemble une (des) séance(s), une séquence,  une progression, une évaluation, …</a:t>
            </a:r>
          </a:p>
          <a:p>
            <a:pPr marL="0" lvl="1" algn="just">
              <a:spcBef>
                <a:spcPts val="102"/>
              </a:spcBef>
              <a:buFont typeface="Wingdings" panose="05000000000000000000" pitchFamily="2" charset="2"/>
              <a:buChar char="§"/>
            </a:pPr>
            <a:r>
              <a:rPr lang="fr-FR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Analyser ensemble une séance observée, un document pédagogique, des productions d’élèves, …</a:t>
            </a:r>
          </a:p>
          <a:p>
            <a:pPr marL="0" lvl="1" algn="just">
              <a:spcBef>
                <a:spcPts val="102"/>
              </a:spcBef>
              <a:buFont typeface="Wingdings" panose="05000000000000000000" pitchFamily="2" charset="2"/>
              <a:buChar char="§"/>
            </a:pPr>
            <a:r>
              <a:rPr lang="fr-FR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S’approprier des connaissances scientifiques relatives à ces questions</a:t>
            </a:r>
          </a:p>
          <a:p>
            <a:pPr marL="0" lvl="1" algn="just">
              <a:spcBef>
                <a:spcPts val="102"/>
              </a:spcBef>
              <a:buFont typeface="Wingdings" panose="05000000000000000000" pitchFamily="2" charset="2"/>
              <a:buChar char="§"/>
            </a:pPr>
            <a:r>
              <a:rPr lang="fr-FR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Prendre connaissance d’éléments didactiques récents ou non</a:t>
            </a:r>
          </a:p>
          <a:p>
            <a:pPr marL="0" lvl="1" algn="just">
              <a:spcBef>
                <a:spcPts val="102"/>
              </a:spcBef>
              <a:buFont typeface="Wingdings" panose="05000000000000000000" pitchFamily="2" charset="2"/>
              <a:buChar char="§"/>
            </a:pPr>
            <a:r>
              <a:rPr lang="fr-FR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poser des questions d’enseignement</a:t>
            </a:r>
          </a:p>
          <a:p>
            <a:pPr marL="0" lvl="1" algn="just">
              <a:spcBef>
                <a:spcPts val="102"/>
              </a:spcBef>
              <a:buFont typeface="Wingdings" panose="05000000000000000000" pitchFamily="2" charset="2"/>
              <a:buChar char="§"/>
            </a:pPr>
            <a:r>
              <a:rPr lang="fr-FR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Chercher des réponses collectivement</a:t>
            </a:r>
          </a:p>
          <a:p>
            <a:pPr marL="0" lvl="1" algn="just">
              <a:spcBef>
                <a:spcPts val="102"/>
              </a:spcBef>
              <a:buFont typeface="Wingdings" panose="05000000000000000000" pitchFamily="2" charset="2"/>
              <a:buChar char="§"/>
            </a:pPr>
            <a:r>
              <a:rPr lang="fr-FR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Avec l’appui d’un référent dont le rôle est d’aider, pas de prescrire</a:t>
            </a:r>
          </a:p>
          <a:p>
            <a:pPr marL="0" lvl="1" algn="just">
              <a:spcBef>
                <a:spcPts val="102"/>
              </a:spcBef>
              <a:buFont typeface="Wingdings" panose="05000000000000000000" pitchFamily="2" charset="2"/>
              <a:buChar char="§"/>
            </a:pPr>
            <a:r>
              <a:rPr lang="fr-FR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accompagnement dédié, pair expert, ami critique </a:t>
            </a:r>
          </a:p>
          <a:p>
            <a:pPr marL="0" lvl="1" algn="just">
              <a:spcBef>
                <a:spcPts val="102"/>
              </a:spcBef>
              <a:buFont typeface="Wingdings" panose="05000000000000000000" pitchFamily="2" charset="2"/>
              <a:buChar char="§"/>
            </a:pPr>
            <a:endParaRPr lang="fr-FR" sz="10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03194" y="871956"/>
            <a:ext cx="353334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fr-FR" sz="2100" b="1" u="sng" dirty="0">
                <a:solidFill>
                  <a:srgbClr val="FF0000"/>
                </a:solidFill>
                <a:latin typeface="Calibri"/>
              </a:rPr>
              <a:t>Les 3 temps </a:t>
            </a:r>
            <a:r>
              <a:rPr lang="fr-FR" sz="2100" b="1" u="sng">
                <a:solidFill>
                  <a:srgbClr val="FF0000"/>
                </a:solidFill>
                <a:latin typeface="Calibri"/>
              </a:rPr>
              <a:t>de la formation </a:t>
            </a:r>
            <a:r>
              <a:rPr lang="fr-FR" sz="2100" b="1" u="sng" dirty="0">
                <a:solidFill>
                  <a:srgbClr val="FF0000"/>
                </a:solidFill>
                <a:latin typeface="Calibri"/>
              </a:rPr>
              <a:t>:  </a:t>
            </a:r>
            <a:endParaRPr lang="fr-FR" sz="21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003194" y="1345164"/>
            <a:ext cx="8472210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457200"/>
            <a:r>
              <a:rPr lang="fr-FR" sz="1350" b="1" dirty="0">
                <a:solidFill>
                  <a:prstClr val="black"/>
                </a:solidFill>
                <a:latin typeface="Calibri"/>
              </a:rPr>
              <a:t>Temps 1 : Apports théoriques, didactiques et pédagogiques en lien avec les résultats des élèves aux différentes évaluations</a:t>
            </a:r>
          </a:p>
        </p:txBody>
      </p:sp>
      <p:sp>
        <p:nvSpPr>
          <p:cNvPr id="10" name="Espace réservé du texte 5"/>
          <p:cNvSpPr txBox="1">
            <a:spLocks/>
          </p:cNvSpPr>
          <p:nvPr/>
        </p:nvSpPr>
        <p:spPr>
          <a:xfrm>
            <a:off x="5378026" y="1932351"/>
            <a:ext cx="2325773" cy="354667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68580" tIns="34290" rIns="68580" bIns="34290" rtlCol="0">
            <a:noAutofit/>
          </a:bodyPr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/>
              <a:buChar char="■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marR="0" indent="-16986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A0D57"/>
              </a:buClr>
              <a:buSzTx/>
              <a:buFont typeface="Arial Italic"/>
              <a:buChar char="■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7063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7063" marR="0" indent="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A0D57"/>
              </a:buClr>
              <a:buSzTx/>
              <a:buFont typeface="Arial"/>
              <a:buChar char="–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fr-FR" sz="1350" b="1" u="sng" dirty="0">
                <a:solidFill>
                  <a:prstClr val="black"/>
                </a:solidFill>
                <a:latin typeface="Calibri"/>
              </a:rPr>
              <a:t>Temps 2 : Le groupe de travail : une coopération</a:t>
            </a:r>
          </a:p>
          <a:p>
            <a:pPr marL="0" indent="0">
              <a:buNone/>
            </a:pPr>
            <a:endParaRPr lang="fr-FR" sz="1350" dirty="0">
              <a:solidFill>
                <a:prstClr val="black"/>
              </a:solidFill>
              <a:latin typeface="Calibri"/>
            </a:endParaRPr>
          </a:p>
          <a:p>
            <a:pPr marL="0" indent="0">
              <a:buNone/>
            </a:pPr>
            <a:endParaRPr lang="fr-FR" sz="1350" dirty="0">
              <a:solidFill>
                <a:prstClr val="black"/>
              </a:solidFill>
              <a:latin typeface="Calibri"/>
            </a:endParaRPr>
          </a:p>
          <a:p>
            <a:pPr marL="0" indent="0">
              <a:buNone/>
            </a:pPr>
            <a:r>
              <a:rPr lang="fr-FR" sz="1350" dirty="0">
                <a:solidFill>
                  <a:prstClr val="black"/>
                </a:solidFill>
                <a:latin typeface="Calibri"/>
              </a:rPr>
              <a:t>Pour : </a:t>
            </a:r>
          </a:p>
          <a:p>
            <a:pPr marL="0" indent="0">
              <a:buNone/>
            </a:pPr>
            <a:endParaRPr lang="fr-FR" sz="1350" dirty="0">
              <a:solidFill>
                <a:prstClr val="black"/>
              </a:solidFill>
              <a:latin typeface="Calibri"/>
            </a:endParaRPr>
          </a:p>
          <a:p>
            <a:pPr>
              <a:buClr>
                <a:srgbClr val="FF0000"/>
              </a:buClr>
            </a:pPr>
            <a:r>
              <a:rPr lang="fr-FR" sz="1350" dirty="0">
                <a:solidFill>
                  <a:prstClr val="black"/>
                </a:solidFill>
                <a:latin typeface="Calibri"/>
              </a:rPr>
              <a:t>Coopérer</a:t>
            </a:r>
          </a:p>
          <a:p>
            <a:pPr>
              <a:buClr>
                <a:srgbClr val="FF0000"/>
              </a:buClr>
            </a:pPr>
            <a:r>
              <a:rPr lang="fr-FR" sz="1350" dirty="0">
                <a:solidFill>
                  <a:prstClr val="black"/>
                </a:solidFill>
                <a:latin typeface="Calibri"/>
              </a:rPr>
              <a:t>Produire</a:t>
            </a:r>
          </a:p>
          <a:p>
            <a:pPr>
              <a:buClr>
                <a:srgbClr val="FF0000"/>
              </a:buClr>
            </a:pPr>
            <a:r>
              <a:rPr lang="fr-FR" sz="1350" dirty="0">
                <a:solidFill>
                  <a:prstClr val="black"/>
                </a:solidFill>
                <a:latin typeface="Calibri"/>
              </a:rPr>
              <a:t>Se rencontrer</a:t>
            </a:r>
          </a:p>
          <a:p>
            <a:pPr>
              <a:buClr>
                <a:srgbClr val="FF0000"/>
              </a:buClr>
            </a:pPr>
            <a:r>
              <a:rPr lang="fr-FR" sz="1350" dirty="0">
                <a:solidFill>
                  <a:prstClr val="black"/>
                </a:solidFill>
                <a:latin typeface="Calibri"/>
              </a:rPr>
              <a:t>Echanger</a:t>
            </a:r>
          </a:p>
          <a:p>
            <a:pPr>
              <a:buClr>
                <a:srgbClr val="FF0000"/>
              </a:buClr>
            </a:pPr>
            <a:r>
              <a:rPr lang="fr-FR" sz="1350" dirty="0">
                <a:solidFill>
                  <a:prstClr val="black"/>
                </a:solidFill>
                <a:latin typeface="Calibri"/>
              </a:rPr>
              <a:t>Se documenter</a:t>
            </a:r>
          </a:p>
          <a:p>
            <a:pPr>
              <a:buClr>
                <a:srgbClr val="FF0000"/>
              </a:buClr>
            </a:pPr>
            <a:r>
              <a:rPr lang="fr-FR" sz="1350" dirty="0">
                <a:solidFill>
                  <a:prstClr val="black"/>
                </a:solidFill>
                <a:latin typeface="Calibri"/>
              </a:rPr>
              <a:t>Mutualiser</a:t>
            </a:r>
          </a:p>
        </p:txBody>
      </p:sp>
      <p:sp>
        <p:nvSpPr>
          <p:cNvPr id="11" name="Espace réservé du texte 5"/>
          <p:cNvSpPr txBox="1">
            <a:spLocks/>
          </p:cNvSpPr>
          <p:nvPr/>
        </p:nvSpPr>
        <p:spPr>
          <a:xfrm>
            <a:off x="8107605" y="1944933"/>
            <a:ext cx="2423693" cy="354667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68580" tIns="34290" rIns="68580" bIns="34290" rtlCol="0">
            <a:noAutofit/>
          </a:bodyPr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/>
              <a:buChar char="■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marR="0" indent="-16986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A0D57"/>
              </a:buClr>
              <a:buSzTx/>
              <a:buFont typeface="Arial Italic"/>
              <a:buChar char="■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7063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7063" marR="0" indent="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A0D57"/>
              </a:buClr>
              <a:buSzTx/>
              <a:buFont typeface="Arial"/>
              <a:buChar char="–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fr-FR" sz="1350" b="1" u="sng" dirty="0">
                <a:solidFill>
                  <a:prstClr val="black"/>
                </a:solidFill>
                <a:latin typeface="Calibri"/>
              </a:rPr>
              <a:t>Temps 2 : Le groupe d’analyse de ressources : une documentation </a:t>
            </a:r>
          </a:p>
          <a:p>
            <a:pPr marL="0" indent="0">
              <a:buNone/>
            </a:pPr>
            <a:endParaRPr lang="fr-FR" sz="1350" dirty="0">
              <a:solidFill>
                <a:prstClr val="black"/>
              </a:solidFill>
              <a:latin typeface="Calibri"/>
            </a:endParaRPr>
          </a:p>
          <a:p>
            <a:pPr marL="0" indent="0">
              <a:buNone/>
            </a:pPr>
            <a:r>
              <a:rPr lang="fr-FR" sz="1350" dirty="0">
                <a:solidFill>
                  <a:prstClr val="black"/>
                </a:solidFill>
                <a:latin typeface="Calibri"/>
              </a:rPr>
              <a:t>Pour : </a:t>
            </a:r>
          </a:p>
          <a:p>
            <a:pPr marL="0" indent="0">
              <a:buNone/>
            </a:pPr>
            <a:endParaRPr lang="fr-FR" sz="1350" dirty="0">
              <a:solidFill>
                <a:prstClr val="black"/>
              </a:solidFill>
              <a:latin typeface="Calibri"/>
            </a:endParaRPr>
          </a:p>
          <a:p>
            <a:pPr>
              <a:buClr>
                <a:srgbClr val="FF0000"/>
              </a:buClr>
            </a:pPr>
            <a:r>
              <a:rPr lang="fr-FR" sz="1350" dirty="0">
                <a:solidFill>
                  <a:prstClr val="black"/>
                </a:solidFill>
                <a:latin typeface="Calibri"/>
              </a:rPr>
              <a:t>Se documenter</a:t>
            </a:r>
          </a:p>
          <a:p>
            <a:pPr>
              <a:buClr>
                <a:srgbClr val="FF0000"/>
              </a:buClr>
            </a:pPr>
            <a:r>
              <a:rPr lang="fr-FR" sz="1350" dirty="0">
                <a:solidFill>
                  <a:prstClr val="black"/>
                </a:solidFill>
                <a:latin typeface="Calibri"/>
              </a:rPr>
              <a:t>Mettre à jour ses connaissances</a:t>
            </a:r>
          </a:p>
          <a:p>
            <a:pPr>
              <a:buClr>
                <a:srgbClr val="FF0000"/>
              </a:buClr>
            </a:pPr>
            <a:r>
              <a:rPr lang="fr-FR" sz="1350" dirty="0">
                <a:solidFill>
                  <a:prstClr val="black"/>
                </a:solidFill>
                <a:latin typeface="Calibri"/>
              </a:rPr>
              <a:t>Se rencontrer</a:t>
            </a:r>
          </a:p>
          <a:p>
            <a:pPr>
              <a:buClr>
                <a:srgbClr val="FF0000"/>
              </a:buClr>
            </a:pPr>
            <a:r>
              <a:rPr lang="fr-FR" sz="1350" dirty="0">
                <a:solidFill>
                  <a:prstClr val="black"/>
                </a:solidFill>
                <a:latin typeface="Calibri"/>
              </a:rPr>
              <a:t>Echanger</a:t>
            </a:r>
          </a:p>
          <a:p>
            <a:pPr>
              <a:buClr>
                <a:srgbClr val="FF0000"/>
              </a:buClr>
            </a:pPr>
            <a:r>
              <a:rPr lang="fr-FR" sz="1350" dirty="0">
                <a:solidFill>
                  <a:prstClr val="black"/>
                </a:solidFill>
                <a:latin typeface="Calibri"/>
              </a:rPr>
              <a:t>Analyser </a:t>
            </a:r>
          </a:p>
          <a:p>
            <a:pPr>
              <a:buClr>
                <a:srgbClr val="FF0000"/>
              </a:buClr>
            </a:pPr>
            <a:r>
              <a:rPr lang="fr-FR" sz="1350" dirty="0">
                <a:solidFill>
                  <a:prstClr val="black"/>
                </a:solidFill>
                <a:latin typeface="Calibri"/>
              </a:rPr>
              <a:t>Produire</a:t>
            </a:r>
          </a:p>
          <a:p>
            <a:pPr>
              <a:buClr>
                <a:srgbClr val="FF0000"/>
              </a:buClr>
            </a:pPr>
            <a:r>
              <a:rPr lang="fr-FR" sz="1350" dirty="0">
                <a:solidFill>
                  <a:prstClr val="black"/>
                </a:solidFill>
                <a:latin typeface="Calibri"/>
              </a:rPr>
              <a:t>Se documenter 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5042894" y="3020761"/>
            <a:ext cx="517195" cy="3000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fr-FR" sz="1350" dirty="0">
                <a:solidFill>
                  <a:prstClr val="black"/>
                </a:solidFill>
                <a:latin typeface="Calibri"/>
              </a:rPr>
              <a:t>OU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7673498" y="2998961"/>
            <a:ext cx="517195" cy="3000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fr-FR" sz="1350" dirty="0">
                <a:solidFill>
                  <a:prstClr val="black"/>
                </a:solidFill>
                <a:latin typeface="Calibri"/>
              </a:rPr>
              <a:t>OU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837891" y="5728261"/>
            <a:ext cx="8472210" cy="3000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457200"/>
            <a:r>
              <a:rPr lang="fr-FR" sz="1350" b="1" dirty="0">
                <a:solidFill>
                  <a:prstClr val="black"/>
                </a:solidFill>
                <a:latin typeface="Calibri"/>
              </a:rPr>
              <a:t>Temps 3 : Réseau d’échanges réflexifs de savoirs</a:t>
            </a:r>
          </a:p>
        </p:txBody>
      </p:sp>
    </p:spTree>
    <p:extLst>
      <p:ext uri="{BB962C8B-B14F-4D97-AF65-F5344CB8AC3E}">
        <p14:creationId xmlns:p14="http://schemas.microsoft.com/office/powerpoint/2010/main" val="490955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2FF3BE44-470D-CD41-927C-E7682802C54A}"/>
              </a:ext>
            </a:extLst>
          </p:cNvPr>
          <p:cNvSpPr txBox="1"/>
          <p:nvPr/>
        </p:nvSpPr>
        <p:spPr>
          <a:xfrm>
            <a:off x="2367136" y="89476"/>
            <a:ext cx="8681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sz="3600" dirty="0">
                <a:solidFill>
                  <a:prstClr val="black"/>
                </a:solidFill>
                <a:latin typeface="Calibri"/>
              </a:rPr>
              <a:t>La proportionnalité: une modélisation du réel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F0DD71B-CAF8-0E4A-8597-0F9A228BDEF5}"/>
              </a:ext>
            </a:extLst>
          </p:cNvPr>
          <p:cNvSpPr txBox="1"/>
          <p:nvPr/>
        </p:nvSpPr>
        <p:spPr>
          <a:xfrm>
            <a:off x="1360251" y="888794"/>
            <a:ext cx="1470146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457200"/>
            <a:r>
              <a:rPr lang="fr-FR" sz="2400" dirty="0">
                <a:solidFill>
                  <a:prstClr val="black"/>
                </a:solidFill>
                <a:latin typeface="Calibri"/>
              </a:rPr>
              <a:t>Exemple 2</a:t>
            </a: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99023B9D-71D5-CD4F-BEE1-B8988FFD2924}"/>
              </a:ext>
            </a:extLst>
          </p:cNvPr>
          <p:cNvSpPr/>
          <p:nvPr/>
        </p:nvSpPr>
        <p:spPr>
          <a:xfrm>
            <a:off x="5127689" y="2058258"/>
            <a:ext cx="1676797" cy="299760"/>
          </a:xfrm>
          <a:custGeom>
            <a:avLst/>
            <a:gdLst/>
            <a:ahLst/>
            <a:cxnLst/>
            <a:rect l="l" t="t" r="r" b="b"/>
            <a:pathLst>
              <a:path w="2063750" h="368935">
                <a:moveTo>
                  <a:pt x="0" y="368808"/>
                </a:moveTo>
                <a:lnTo>
                  <a:pt x="2063495" y="368808"/>
                </a:lnTo>
                <a:lnTo>
                  <a:pt x="2063495" y="0"/>
                </a:lnTo>
                <a:lnTo>
                  <a:pt x="0" y="0"/>
                </a:lnTo>
                <a:lnTo>
                  <a:pt x="0" y="368808"/>
                </a:lnTo>
                <a:close/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457200"/>
            <a:endParaRPr sz="146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5837F4DC-03A4-D448-92CC-0FF2BE42E841}"/>
              </a:ext>
            </a:extLst>
          </p:cNvPr>
          <p:cNvSpPr/>
          <p:nvPr/>
        </p:nvSpPr>
        <p:spPr>
          <a:xfrm>
            <a:off x="8976170" y="3767042"/>
            <a:ext cx="1676797" cy="301308"/>
          </a:xfrm>
          <a:custGeom>
            <a:avLst/>
            <a:gdLst/>
            <a:ahLst/>
            <a:cxnLst/>
            <a:rect l="l" t="t" r="r" b="b"/>
            <a:pathLst>
              <a:path w="2063750" h="370839">
                <a:moveTo>
                  <a:pt x="0" y="370331"/>
                </a:moveTo>
                <a:lnTo>
                  <a:pt x="2063496" y="370331"/>
                </a:lnTo>
                <a:lnTo>
                  <a:pt x="2063496" y="0"/>
                </a:lnTo>
                <a:lnTo>
                  <a:pt x="0" y="0"/>
                </a:lnTo>
                <a:lnTo>
                  <a:pt x="0" y="370331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457200"/>
            <a:endParaRPr sz="146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DB6843CD-FDAD-ED40-9BC7-F4B52827C56C}"/>
              </a:ext>
            </a:extLst>
          </p:cNvPr>
          <p:cNvSpPr txBox="1"/>
          <p:nvPr/>
        </p:nvSpPr>
        <p:spPr>
          <a:xfrm>
            <a:off x="9585183" y="3782726"/>
            <a:ext cx="458668" cy="235546"/>
          </a:xfrm>
          <a:prstGeom prst="rect">
            <a:avLst/>
          </a:prstGeom>
        </p:spPr>
        <p:txBody>
          <a:bodyPr vert="horz" wrap="square" lIns="0" tIns="10319" rIns="0" bIns="0" rtlCol="0">
            <a:spAutoFit/>
          </a:bodyPr>
          <a:lstStyle/>
          <a:p>
            <a:pPr marL="10319" defTabSz="457200">
              <a:spcBef>
                <a:spcPts val="81"/>
              </a:spcBef>
            </a:pPr>
            <a:r>
              <a:rPr sz="1463" b="1" spc="-146" dirty="0">
                <a:solidFill>
                  <a:prstClr val="black"/>
                </a:solidFill>
                <a:latin typeface="Trebuchet MS"/>
                <a:cs typeface="Trebuchet MS"/>
              </a:rPr>
              <a:t>c</a:t>
            </a:r>
            <a:r>
              <a:rPr sz="1463" b="1" spc="-81" dirty="0">
                <a:solidFill>
                  <a:prstClr val="black"/>
                </a:solidFill>
                <a:latin typeface="Trebuchet MS"/>
                <a:cs typeface="Trebuchet MS"/>
              </a:rPr>
              <a:t>alc</a:t>
            </a:r>
            <a:r>
              <a:rPr sz="1463" b="1" spc="-102" dirty="0">
                <a:solidFill>
                  <a:prstClr val="black"/>
                </a:solidFill>
                <a:latin typeface="Trebuchet MS"/>
                <a:cs typeface="Trebuchet MS"/>
              </a:rPr>
              <a:t>u</a:t>
            </a:r>
            <a:r>
              <a:rPr sz="1463" b="1" spc="-73" dirty="0">
                <a:solidFill>
                  <a:prstClr val="black"/>
                </a:solidFill>
                <a:latin typeface="Trebuchet MS"/>
                <a:cs typeface="Trebuchet MS"/>
              </a:rPr>
              <a:t>l</a:t>
            </a:r>
            <a:endParaRPr sz="1463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3005AF1F-CF9B-FE4A-A9D4-47E00ACF5A4F}"/>
              </a:ext>
            </a:extLst>
          </p:cNvPr>
          <p:cNvSpPr/>
          <p:nvPr/>
        </p:nvSpPr>
        <p:spPr>
          <a:xfrm>
            <a:off x="5127689" y="5339620"/>
            <a:ext cx="1676797" cy="299760"/>
          </a:xfrm>
          <a:custGeom>
            <a:avLst/>
            <a:gdLst/>
            <a:ahLst/>
            <a:cxnLst/>
            <a:rect l="l" t="t" r="r" b="b"/>
            <a:pathLst>
              <a:path w="2063750" h="368935">
                <a:moveTo>
                  <a:pt x="0" y="368808"/>
                </a:moveTo>
                <a:lnTo>
                  <a:pt x="2063495" y="368808"/>
                </a:lnTo>
                <a:lnTo>
                  <a:pt x="2063495" y="0"/>
                </a:lnTo>
                <a:lnTo>
                  <a:pt x="0" y="0"/>
                </a:lnTo>
                <a:lnTo>
                  <a:pt x="0" y="368808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457200"/>
            <a:endParaRPr sz="146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928DA1F2-0AD5-3844-A44C-0A821ECE2237}"/>
              </a:ext>
            </a:extLst>
          </p:cNvPr>
          <p:cNvSpPr/>
          <p:nvPr/>
        </p:nvSpPr>
        <p:spPr>
          <a:xfrm>
            <a:off x="1386935" y="3767042"/>
            <a:ext cx="1676797" cy="301308"/>
          </a:xfrm>
          <a:custGeom>
            <a:avLst/>
            <a:gdLst/>
            <a:ahLst/>
            <a:cxnLst/>
            <a:rect l="l" t="t" r="r" b="b"/>
            <a:pathLst>
              <a:path w="2063750" h="370839">
                <a:moveTo>
                  <a:pt x="0" y="370331"/>
                </a:moveTo>
                <a:lnTo>
                  <a:pt x="2063496" y="370331"/>
                </a:lnTo>
                <a:lnTo>
                  <a:pt x="2063496" y="0"/>
                </a:lnTo>
                <a:lnTo>
                  <a:pt x="0" y="0"/>
                </a:lnTo>
                <a:lnTo>
                  <a:pt x="0" y="370331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457200"/>
            <a:endParaRPr sz="146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C6B60DFD-44E8-CC49-9425-9B39286AFBED}"/>
              </a:ext>
            </a:extLst>
          </p:cNvPr>
          <p:cNvSpPr/>
          <p:nvPr/>
        </p:nvSpPr>
        <p:spPr>
          <a:xfrm>
            <a:off x="3355754" y="3042666"/>
            <a:ext cx="5299709" cy="17484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457200"/>
            <a:endParaRPr sz="146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id="{763F9418-ED2A-B247-95F1-D7368D12BD2A}"/>
              </a:ext>
            </a:extLst>
          </p:cNvPr>
          <p:cNvSpPr/>
          <p:nvPr/>
        </p:nvSpPr>
        <p:spPr>
          <a:xfrm>
            <a:off x="4867037" y="2513934"/>
            <a:ext cx="2238137" cy="63460"/>
          </a:xfrm>
          <a:custGeom>
            <a:avLst/>
            <a:gdLst/>
            <a:ahLst/>
            <a:cxnLst/>
            <a:rect l="l" t="t" r="r" b="b"/>
            <a:pathLst>
              <a:path w="2754629" h="78105">
                <a:moveTo>
                  <a:pt x="2676779" y="0"/>
                </a:moveTo>
                <a:lnTo>
                  <a:pt x="2676779" y="77724"/>
                </a:lnTo>
                <a:lnTo>
                  <a:pt x="2728595" y="51815"/>
                </a:lnTo>
                <a:lnTo>
                  <a:pt x="2689733" y="51815"/>
                </a:lnTo>
                <a:lnTo>
                  <a:pt x="2689733" y="25908"/>
                </a:lnTo>
                <a:lnTo>
                  <a:pt x="2728595" y="25908"/>
                </a:lnTo>
                <a:lnTo>
                  <a:pt x="2676779" y="0"/>
                </a:lnTo>
                <a:close/>
              </a:path>
              <a:path w="2754629" h="78105">
                <a:moveTo>
                  <a:pt x="2676779" y="25908"/>
                </a:moveTo>
                <a:lnTo>
                  <a:pt x="0" y="25908"/>
                </a:lnTo>
                <a:lnTo>
                  <a:pt x="0" y="51815"/>
                </a:lnTo>
                <a:lnTo>
                  <a:pt x="2676779" y="51815"/>
                </a:lnTo>
                <a:lnTo>
                  <a:pt x="2676779" y="25908"/>
                </a:lnTo>
                <a:close/>
              </a:path>
              <a:path w="2754629" h="78105">
                <a:moveTo>
                  <a:pt x="2728595" y="25908"/>
                </a:moveTo>
                <a:lnTo>
                  <a:pt x="2689733" y="25908"/>
                </a:lnTo>
                <a:lnTo>
                  <a:pt x="2689733" y="51815"/>
                </a:lnTo>
                <a:lnTo>
                  <a:pt x="2728595" y="51815"/>
                </a:lnTo>
                <a:lnTo>
                  <a:pt x="2754503" y="38862"/>
                </a:lnTo>
                <a:lnTo>
                  <a:pt x="2728595" y="25908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457200"/>
            <a:endParaRPr sz="146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3">
            <a:extLst>
              <a:ext uri="{FF2B5EF4-FFF2-40B4-BE49-F238E27FC236}">
                <a16:creationId xmlns:a16="http://schemas.microsoft.com/office/drawing/2014/main" id="{06743D13-A0F0-AB46-AC65-49DC1C69F166}"/>
              </a:ext>
            </a:extLst>
          </p:cNvPr>
          <p:cNvSpPr/>
          <p:nvPr/>
        </p:nvSpPr>
        <p:spPr>
          <a:xfrm>
            <a:off x="4867037" y="5174933"/>
            <a:ext cx="2238137" cy="63460"/>
          </a:xfrm>
          <a:custGeom>
            <a:avLst/>
            <a:gdLst/>
            <a:ahLst/>
            <a:cxnLst/>
            <a:rect l="l" t="t" r="r" b="b"/>
            <a:pathLst>
              <a:path w="2754629" h="78104">
                <a:moveTo>
                  <a:pt x="77724" y="0"/>
                </a:moveTo>
                <a:lnTo>
                  <a:pt x="0" y="38862"/>
                </a:lnTo>
                <a:lnTo>
                  <a:pt x="77724" y="77724"/>
                </a:lnTo>
                <a:lnTo>
                  <a:pt x="77724" y="51816"/>
                </a:lnTo>
                <a:lnTo>
                  <a:pt x="64770" y="51816"/>
                </a:lnTo>
                <a:lnTo>
                  <a:pt x="64770" y="25908"/>
                </a:lnTo>
                <a:lnTo>
                  <a:pt x="77724" y="25908"/>
                </a:lnTo>
                <a:lnTo>
                  <a:pt x="77724" y="0"/>
                </a:lnTo>
                <a:close/>
              </a:path>
              <a:path w="2754629" h="78104">
                <a:moveTo>
                  <a:pt x="77724" y="25908"/>
                </a:moveTo>
                <a:lnTo>
                  <a:pt x="64770" y="25908"/>
                </a:lnTo>
                <a:lnTo>
                  <a:pt x="64770" y="51816"/>
                </a:lnTo>
                <a:lnTo>
                  <a:pt x="77724" y="51816"/>
                </a:lnTo>
                <a:lnTo>
                  <a:pt x="77724" y="25908"/>
                </a:lnTo>
                <a:close/>
              </a:path>
              <a:path w="2754629" h="78104">
                <a:moveTo>
                  <a:pt x="2754503" y="25908"/>
                </a:moveTo>
                <a:lnTo>
                  <a:pt x="77724" y="25908"/>
                </a:lnTo>
                <a:lnTo>
                  <a:pt x="77724" y="51816"/>
                </a:lnTo>
                <a:lnTo>
                  <a:pt x="2754503" y="51816"/>
                </a:lnTo>
                <a:lnTo>
                  <a:pt x="2754503" y="25908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457200"/>
            <a:endParaRPr sz="146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4">
            <a:extLst>
              <a:ext uri="{FF2B5EF4-FFF2-40B4-BE49-F238E27FC236}">
                <a16:creationId xmlns:a16="http://schemas.microsoft.com/office/drawing/2014/main" id="{9AC78826-3D71-574D-A189-4FC62D0DA00E}"/>
              </a:ext>
            </a:extLst>
          </p:cNvPr>
          <p:cNvSpPr/>
          <p:nvPr/>
        </p:nvSpPr>
        <p:spPr>
          <a:xfrm>
            <a:off x="3172492" y="2996232"/>
            <a:ext cx="63460" cy="1904841"/>
          </a:xfrm>
          <a:custGeom>
            <a:avLst/>
            <a:gdLst/>
            <a:ahLst/>
            <a:cxnLst/>
            <a:rect l="l" t="t" r="r" b="b"/>
            <a:pathLst>
              <a:path w="78105" h="2344420">
                <a:moveTo>
                  <a:pt x="51816" y="64770"/>
                </a:moveTo>
                <a:lnTo>
                  <a:pt x="25908" y="64770"/>
                </a:lnTo>
                <a:lnTo>
                  <a:pt x="25908" y="2344166"/>
                </a:lnTo>
                <a:lnTo>
                  <a:pt x="51816" y="2344166"/>
                </a:lnTo>
                <a:lnTo>
                  <a:pt x="51816" y="64770"/>
                </a:lnTo>
                <a:close/>
              </a:path>
              <a:path w="78105" h="2344420">
                <a:moveTo>
                  <a:pt x="38862" y="0"/>
                </a:moveTo>
                <a:lnTo>
                  <a:pt x="0" y="77724"/>
                </a:lnTo>
                <a:lnTo>
                  <a:pt x="25908" y="77724"/>
                </a:lnTo>
                <a:lnTo>
                  <a:pt x="25908" y="64770"/>
                </a:lnTo>
                <a:lnTo>
                  <a:pt x="71247" y="64770"/>
                </a:lnTo>
                <a:lnTo>
                  <a:pt x="38862" y="0"/>
                </a:lnTo>
                <a:close/>
              </a:path>
              <a:path w="78105" h="2344420">
                <a:moveTo>
                  <a:pt x="71247" y="64770"/>
                </a:moveTo>
                <a:lnTo>
                  <a:pt x="51816" y="64770"/>
                </a:lnTo>
                <a:lnTo>
                  <a:pt x="51816" y="77724"/>
                </a:lnTo>
                <a:lnTo>
                  <a:pt x="77724" y="77724"/>
                </a:lnTo>
                <a:lnTo>
                  <a:pt x="71247" y="6477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457200"/>
            <a:endParaRPr sz="146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36E52D3C-97D5-9A44-AF5E-7EAC10F5B0D4}"/>
              </a:ext>
            </a:extLst>
          </p:cNvPr>
          <p:cNvSpPr/>
          <p:nvPr/>
        </p:nvSpPr>
        <p:spPr>
          <a:xfrm>
            <a:off x="8786718" y="2996232"/>
            <a:ext cx="63460" cy="1904841"/>
          </a:xfrm>
          <a:custGeom>
            <a:avLst/>
            <a:gdLst/>
            <a:ahLst/>
            <a:cxnLst/>
            <a:rect l="l" t="t" r="r" b="b"/>
            <a:pathLst>
              <a:path w="78104" h="2344420">
                <a:moveTo>
                  <a:pt x="25907" y="2266442"/>
                </a:moveTo>
                <a:lnTo>
                  <a:pt x="0" y="2266442"/>
                </a:lnTo>
                <a:lnTo>
                  <a:pt x="38862" y="2344166"/>
                </a:lnTo>
                <a:lnTo>
                  <a:pt x="71247" y="2279396"/>
                </a:lnTo>
                <a:lnTo>
                  <a:pt x="25907" y="2279396"/>
                </a:lnTo>
                <a:lnTo>
                  <a:pt x="25907" y="2266442"/>
                </a:lnTo>
                <a:close/>
              </a:path>
              <a:path w="78104" h="2344420">
                <a:moveTo>
                  <a:pt x="51816" y="0"/>
                </a:moveTo>
                <a:lnTo>
                  <a:pt x="25907" y="0"/>
                </a:lnTo>
                <a:lnTo>
                  <a:pt x="25907" y="2279396"/>
                </a:lnTo>
                <a:lnTo>
                  <a:pt x="51816" y="2279396"/>
                </a:lnTo>
                <a:lnTo>
                  <a:pt x="51816" y="0"/>
                </a:lnTo>
                <a:close/>
              </a:path>
              <a:path w="78104" h="2344420">
                <a:moveTo>
                  <a:pt x="77724" y="2266442"/>
                </a:moveTo>
                <a:lnTo>
                  <a:pt x="51816" y="2266442"/>
                </a:lnTo>
                <a:lnTo>
                  <a:pt x="51816" y="2279396"/>
                </a:lnTo>
                <a:lnTo>
                  <a:pt x="71247" y="2279396"/>
                </a:lnTo>
                <a:lnTo>
                  <a:pt x="77724" y="226644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457200"/>
            <a:endParaRPr sz="146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3D962E35-B1AF-E840-92A5-F835A7C9D6A5}"/>
              </a:ext>
            </a:extLst>
          </p:cNvPr>
          <p:cNvSpPr/>
          <p:nvPr/>
        </p:nvSpPr>
        <p:spPr>
          <a:xfrm>
            <a:off x="1560012" y="1608773"/>
            <a:ext cx="8831818" cy="4302919"/>
          </a:xfrm>
          <a:custGeom>
            <a:avLst/>
            <a:gdLst/>
            <a:ahLst/>
            <a:cxnLst/>
            <a:rect l="l" t="t" r="r" b="b"/>
            <a:pathLst>
              <a:path w="10869930" h="5295900">
                <a:moveTo>
                  <a:pt x="108980" y="2363716"/>
                </a:moveTo>
                <a:lnTo>
                  <a:pt x="102209" y="2387600"/>
                </a:lnTo>
                <a:lnTo>
                  <a:pt x="97370" y="2425699"/>
                </a:lnTo>
                <a:lnTo>
                  <a:pt x="92951" y="2476499"/>
                </a:lnTo>
                <a:lnTo>
                  <a:pt x="90754" y="2489199"/>
                </a:lnTo>
                <a:lnTo>
                  <a:pt x="88544" y="2514599"/>
                </a:lnTo>
                <a:lnTo>
                  <a:pt x="86436" y="2552699"/>
                </a:lnTo>
                <a:lnTo>
                  <a:pt x="80137" y="2628899"/>
                </a:lnTo>
                <a:lnTo>
                  <a:pt x="78041" y="2666999"/>
                </a:lnTo>
                <a:lnTo>
                  <a:pt x="80010" y="2730499"/>
                </a:lnTo>
                <a:lnTo>
                  <a:pt x="85458" y="2806699"/>
                </a:lnTo>
                <a:lnTo>
                  <a:pt x="94411" y="2870199"/>
                </a:lnTo>
                <a:lnTo>
                  <a:pt x="106870" y="2946399"/>
                </a:lnTo>
                <a:lnTo>
                  <a:pt x="122720" y="3009899"/>
                </a:lnTo>
                <a:lnTo>
                  <a:pt x="141871" y="3073399"/>
                </a:lnTo>
                <a:lnTo>
                  <a:pt x="164414" y="3136899"/>
                </a:lnTo>
                <a:lnTo>
                  <a:pt x="190233" y="3213099"/>
                </a:lnTo>
                <a:lnTo>
                  <a:pt x="219151" y="3276600"/>
                </a:lnTo>
                <a:lnTo>
                  <a:pt x="251333" y="3340100"/>
                </a:lnTo>
                <a:lnTo>
                  <a:pt x="286600" y="3403600"/>
                </a:lnTo>
                <a:lnTo>
                  <a:pt x="325031" y="3467100"/>
                </a:lnTo>
                <a:lnTo>
                  <a:pt x="366306" y="3530600"/>
                </a:lnTo>
                <a:lnTo>
                  <a:pt x="410679" y="3581400"/>
                </a:lnTo>
                <a:lnTo>
                  <a:pt x="458000" y="3644900"/>
                </a:lnTo>
                <a:lnTo>
                  <a:pt x="508177" y="3708400"/>
                </a:lnTo>
                <a:lnTo>
                  <a:pt x="561200" y="3759200"/>
                </a:lnTo>
                <a:lnTo>
                  <a:pt x="616991" y="3822700"/>
                </a:lnTo>
                <a:lnTo>
                  <a:pt x="675525" y="3886200"/>
                </a:lnTo>
                <a:lnTo>
                  <a:pt x="736739" y="3937000"/>
                </a:lnTo>
                <a:lnTo>
                  <a:pt x="800696" y="3987800"/>
                </a:lnTo>
                <a:lnTo>
                  <a:pt x="867244" y="4051300"/>
                </a:lnTo>
                <a:lnTo>
                  <a:pt x="936332" y="4102100"/>
                </a:lnTo>
                <a:lnTo>
                  <a:pt x="1007960" y="4152900"/>
                </a:lnTo>
                <a:lnTo>
                  <a:pt x="1082128" y="4203700"/>
                </a:lnTo>
                <a:lnTo>
                  <a:pt x="1158709" y="4254500"/>
                </a:lnTo>
                <a:lnTo>
                  <a:pt x="1237703" y="4305300"/>
                </a:lnTo>
                <a:lnTo>
                  <a:pt x="1319110" y="4356100"/>
                </a:lnTo>
                <a:lnTo>
                  <a:pt x="1402803" y="4406900"/>
                </a:lnTo>
                <a:lnTo>
                  <a:pt x="1488655" y="4445000"/>
                </a:lnTo>
                <a:lnTo>
                  <a:pt x="1576920" y="4495800"/>
                </a:lnTo>
                <a:lnTo>
                  <a:pt x="1667344" y="4546600"/>
                </a:lnTo>
                <a:lnTo>
                  <a:pt x="1854669" y="4622800"/>
                </a:lnTo>
                <a:lnTo>
                  <a:pt x="1951443" y="4673600"/>
                </a:lnTo>
                <a:lnTo>
                  <a:pt x="2150960" y="4749800"/>
                </a:lnTo>
                <a:lnTo>
                  <a:pt x="2465031" y="4864100"/>
                </a:lnTo>
                <a:lnTo>
                  <a:pt x="2573362" y="4889500"/>
                </a:lnTo>
                <a:lnTo>
                  <a:pt x="2683471" y="4927600"/>
                </a:lnTo>
                <a:lnTo>
                  <a:pt x="2795358" y="4953000"/>
                </a:lnTo>
                <a:lnTo>
                  <a:pt x="2908896" y="4991100"/>
                </a:lnTo>
                <a:lnTo>
                  <a:pt x="3623779" y="5143500"/>
                </a:lnTo>
                <a:lnTo>
                  <a:pt x="4129112" y="5219700"/>
                </a:lnTo>
                <a:lnTo>
                  <a:pt x="4788496" y="5283200"/>
                </a:lnTo>
                <a:lnTo>
                  <a:pt x="4923624" y="5283200"/>
                </a:lnTo>
                <a:lnTo>
                  <a:pt x="5059768" y="5295900"/>
                </a:lnTo>
                <a:lnTo>
                  <a:pt x="6023825" y="5295900"/>
                </a:lnTo>
                <a:lnTo>
                  <a:pt x="6293192" y="5283200"/>
                </a:lnTo>
                <a:lnTo>
                  <a:pt x="6688670" y="5245100"/>
                </a:lnTo>
                <a:lnTo>
                  <a:pt x="5198579" y="5245100"/>
                </a:lnTo>
                <a:lnTo>
                  <a:pt x="5061800" y="5232400"/>
                </a:lnTo>
                <a:lnTo>
                  <a:pt x="4926672" y="5232400"/>
                </a:lnTo>
                <a:lnTo>
                  <a:pt x="4791798" y="5219700"/>
                </a:lnTo>
                <a:lnTo>
                  <a:pt x="4658829" y="5219700"/>
                </a:lnTo>
                <a:lnTo>
                  <a:pt x="4526114" y="5207000"/>
                </a:lnTo>
                <a:lnTo>
                  <a:pt x="4526495" y="5207000"/>
                </a:lnTo>
                <a:lnTo>
                  <a:pt x="4394923" y="5194300"/>
                </a:lnTo>
                <a:lnTo>
                  <a:pt x="4395304" y="5194300"/>
                </a:lnTo>
                <a:lnTo>
                  <a:pt x="4264875" y="5181600"/>
                </a:lnTo>
                <a:lnTo>
                  <a:pt x="4265256" y="5181600"/>
                </a:lnTo>
                <a:lnTo>
                  <a:pt x="4136097" y="5168900"/>
                </a:lnTo>
                <a:lnTo>
                  <a:pt x="4136732" y="5168900"/>
                </a:lnTo>
                <a:lnTo>
                  <a:pt x="3882097" y="5130800"/>
                </a:lnTo>
                <a:lnTo>
                  <a:pt x="3882859" y="5130800"/>
                </a:lnTo>
                <a:lnTo>
                  <a:pt x="3633431" y="5092700"/>
                </a:lnTo>
                <a:lnTo>
                  <a:pt x="3634193" y="5092700"/>
                </a:lnTo>
                <a:lnTo>
                  <a:pt x="3390607" y="5041900"/>
                </a:lnTo>
                <a:lnTo>
                  <a:pt x="3391242" y="5041900"/>
                </a:lnTo>
                <a:lnTo>
                  <a:pt x="3271608" y="5016500"/>
                </a:lnTo>
                <a:lnTo>
                  <a:pt x="3271989" y="5016500"/>
                </a:lnTo>
                <a:lnTo>
                  <a:pt x="3154006" y="4991100"/>
                </a:lnTo>
                <a:lnTo>
                  <a:pt x="3154387" y="4991100"/>
                </a:lnTo>
                <a:lnTo>
                  <a:pt x="3037801" y="4965700"/>
                </a:lnTo>
                <a:lnTo>
                  <a:pt x="3038182" y="4965700"/>
                </a:lnTo>
                <a:lnTo>
                  <a:pt x="2923374" y="4927600"/>
                </a:lnTo>
                <a:lnTo>
                  <a:pt x="2923755" y="4927600"/>
                </a:lnTo>
                <a:lnTo>
                  <a:pt x="2810598" y="4902200"/>
                </a:lnTo>
                <a:lnTo>
                  <a:pt x="2810979" y="4902200"/>
                </a:lnTo>
                <a:lnTo>
                  <a:pt x="2699600" y="4876800"/>
                </a:lnTo>
                <a:lnTo>
                  <a:pt x="2699981" y="4876800"/>
                </a:lnTo>
                <a:lnTo>
                  <a:pt x="2590253" y="4838700"/>
                </a:lnTo>
                <a:lnTo>
                  <a:pt x="2590634" y="4838700"/>
                </a:lnTo>
                <a:lnTo>
                  <a:pt x="2482811" y="4800600"/>
                </a:lnTo>
                <a:lnTo>
                  <a:pt x="2483192" y="4800600"/>
                </a:lnTo>
                <a:lnTo>
                  <a:pt x="2377020" y="4775200"/>
                </a:lnTo>
                <a:lnTo>
                  <a:pt x="2377528" y="4775200"/>
                </a:lnTo>
                <a:lnTo>
                  <a:pt x="2273261" y="4737100"/>
                </a:lnTo>
                <a:lnTo>
                  <a:pt x="2273769" y="4737100"/>
                </a:lnTo>
                <a:lnTo>
                  <a:pt x="2171280" y="4699000"/>
                </a:lnTo>
                <a:lnTo>
                  <a:pt x="2171788" y="4699000"/>
                </a:lnTo>
                <a:lnTo>
                  <a:pt x="2071458" y="4660900"/>
                </a:lnTo>
                <a:lnTo>
                  <a:pt x="2071966" y="4660900"/>
                </a:lnTo>
                <a:lnTo>
                  <a:pt x="1973541" y="4610100"/>
                </a:lnTo>
                <a:lnTo>
                  <a:pt x="1974049" y="4610100"/>
                </a:lnTo>
                <a:lnTo>
                  <a:pt x="1877656" y="4572000"/>
                </a:lnTo>
                <a:lnTo>
                  <a:pt x="1878164" y="4572000"/>
                </a:lnTo>
                <a:lnTo>
                  <a:pt x="1783930" y="4533900"/>
                </a:lnTo>
                <a:lnTo>
                  <a:pt x="1784438" y="4533900"/>
                </a:lnTo>
                <a:lnTo>
                  <a:pt x="1692363" y="4483100"/>
                </a:lnTo>
                <a:lnTo>
                  <a:pt x="1692871" y="4483100"/>
                </a:lnTo>
                <a:lnTo>
                  <a:pt x="1602955" y="4445000"/>
                </a:lnTo>
                <a:lnTo>
                  <a:pt x="1603463" y="4445000"/>
                </a:lnTo>
                <a:lnTo>
                  <a:pt x="1515706" y="4394200"/>
                </a:lnTo>
                <a:lnTo>
                  <a:pt x="1516214" y="4394200"/>
                </a:lnTo>
                <a:lnTo>
                  <a:pt x="1430743" y="4356100"/>
                </a:lnTo>
                <a:lnTo>
                  <a:pt x="1431251" y="4356100"/>
                </a:lnTo>
                <a:lnTo>
                  <a:pt x="1348193" y="4305300"/>
                </a:lnTo>
                <a:lnTo>
                  <a:pt x="1348701" y="4305300"/>
                </a:lnTo>
                <a:lnTo>
                  <a:pt x="1267802" y="4254500"/>
                </a:lnTo>
                <a:lnTo>
                  <a:pt x="1268310" y="4254500"/>
                </a:lnTo>
                <a:lnTo>
                  <a:pt x="1189951" y="4203700"/>
                </a:lnTo>
                <a:lnTo>
                  <a:pt x="1190586" y="4203700"/>
                </a:lnTo>
                <a:lnTo>
                  <a:pt x="1114513" y="4152900"/>
                </a:lnTo>
                <a:lnTo>
                  <a:pt x="1115021" y="4152900"/>
                </a:lnTo>
                <a:lnTo>
                  <a:pt x="1041488" y="4102100"/>
                </a:lnTo>
                <a:lnTo>
                  <a:pt x="1041996" y="4102100"/>
                </a:lnTo>
                <a:lnTo>
                  <a:pt x="971003" y="4051300"/>
                </a:lnTo>
                <a:lnTo>
                  <a:pt x="971511" y="4051300"/>
                </a:lnTo>
                <a:lnTo>
                  <a:pt x="903058" y="4000500"/>
                </a:lnTo>
                <a:lnTo>
                  <a:pt x="903693" y="4000500"/>
                </a:lnTo>
                <a:lnTo>
                  <a:pt x="837780" y="3949700"/>
                </a:lnTo>
                <a:lnTo>
                  <a:pt x="838415" y="3949700"/>
                </a:lnTo>
                <a:lnTo>
                  <a:pt x="775042" y="3898900"/>
                </a:lnTo>
                <a:lnTo>
                  <a:pt x="775677" y="3898900"/>
                </a:lnTo>
                <a:lnTo>
                  <a:pt x="715111" y="3835400"/>
                </a:lnTo>
                <a:lnTo>
                  <a:pt x="715733" y="3835400"/>
                </a:lnTo>
                <a:lnTo>
                  <a:pt x="657821" y="3784600"/>
                </a:lnTo>
                <a:lnTo>
                  <a:pt x="658456" y="3784600"/>
                </a:lnTo>
                <a:lnTo>
                  <a:pt x="603300" y="3721100"/>
                </a:lnTo>
                <a:lnTo>
                  <a:pt x="603935" y="3721100"/>
                </a:lnTo>
                <a:lnTo>
                  <a:pt x="551548" y="3670300"/>
                </a:lnTo>
                <a:lnTo>
                  <a:pt x="552196" y="3670300"/>
                </a:lnTo>
                <a:lnTo>
                  <a:pt x="502666" y="3606800"/>
                </a:lnTo>
                <a:lnTo>
                  <a:pt x="503313" y="3606800"/>
                </a:lnTo>
                <a:lnTo>
                  <a:pt x="456641" y="3556000"/>
                </a:lnTo>
                <a:lnTo>
                  <a:pt x="457288" y="3556000"/>
                </a:lnTo>
                <a:lnTo>
                  <a:pt x="413575" y="3492500"/>
                </a:lnTo>
                <a:lnTo>
                  <a:pt x="414210" y="3492500"/>
                </a:lnTo>
                <a:lnTo>
                  <a:pt x="373545" y="3429000"/>
                </a:lnTo>
                <a:lnTo>
                  <a:pt x="374129" y="3429000"/>
                </a:lnTo>
                <a:lnTo>
                  <a:pt x="336308" y="3365500"/>
                </a:lnTo>
                <a:lnTo>
                  <a:pt x="336943" y="3365500"/>
                </a:lnTo>
                <a:lnTo>
                  <a:pt x="302272" y="3314700"/>
                </a:lnTo>
                <a:lnTo>
                  <a:pt x="302831" y="3314700"/>
                </a:lnTo>
                <a:lnTo>
                  <a:pt x="271208" y="3251199"/>
                </a:lnTo>
                <a:lnTo>
                  <a:pt x="271780" y="3251199"/>
                </a:lnTo>
                <a:lnTo>
                  <a:pt x="243395" y="3187699"/>
                </a:lnTo>
                <a:lnTo>
                  <a:pt x="243890" y="3187699"/>
                </a:lnTo>
                <a:lnTo>
                  <a:pt x="218554" y="3124199"/>
                </a:lnTo>
                <a:lnTo>
                  <a:pt x="219011" y="3124199"/>
                </a:lnTo>
                <a:lnTo>
                  <a:pt x="196913" y="3060699"/>
                </a:lnTo>
                <a:lnTo>
                  <a:pt x="197345" y="3060699"/>
                </a:lnTo>
                <a:lnTo>
                  <a:pt x="178574" y="2997199"/>
                </a:lnTo>
                <a:lnTo>
                  <a:pt x="178930" y="2997199"/>
                </a:lnTo>
                <a:lnTo>
                  <a:pt x="163398" y="2933699"/>
                </a:lnTo>
                <a:lnTo>
                  <a:pt x="163703" y="2933699"/>
                </a:lnTo>
                <a:lnTo>
                  <a:pt x="153543" y="2870199"/>
                </a:lnTo>
                <a:lnTo>
                  <a:pt x="151739" y="2870199"/>
                </a:lnTo>
                <a:lnTo>
                  <a:pt x="142976" y="2793999"/>
                </a:lnTo>
                <a:lnTo>
                  <a:pt x="143129" y="2793999"/>
                </a:lnTo>
                <a:lnTo>
                  <a:pt x="137795" y="2730499"/>
                </a:lnTo>
                <a:lnTo>
                  <a:pt x="135966" y="2666999"/>
                </a:lnTo>
                <a:lnTo>
                  <a:pt x="137922" y="2641599"/>
                </a:lnTo>
                <a:lnTo>
                  <a:pt x="140004" y="2603499"/>
                </a:lnTo>
                <a:lnTo>
                  <a:pt x="144183" y="2552699"/>
                </a:lnTo>
                <a:lnTo>
                  <a:pt x="146265" y="2527299"/>
                </a:lnTo>
                <a:lnTo>
                  <a:pt x="148437" y="2501899"/>
                </a:lnTo>
                <a:lnTo>
                  <a:pt x="150622" y="2476499"/>
                </a:lnTo>
                <a:lnTo>
                  <a:pt x="152806" y="2451099"/>
                </a:lnTo>
                <a:lnTo>
                  <a:pt x="154978" y="2425699"/>
                </a:lnTo>
                <a:lnTo>
                  <a:pt x="159386" y="2387913"/>
                </a:lnTo>
                <a:lnTo>
                  <a:pt x="108980" y="2363716"/>
                </a:lnTo>
                <a:close/>
              </a:path>
              <a:path w="10869930" h="5295900">
                <a:moveTo>
                  <a:pt x="9353257" y="4546600"/>
                </a:moveTo>
                <a:lnTo>
                  <a:pt x="9263214" y="4597400"/>
                </a:lnTo>
                <a:lnTo>
                  <a:pt x="9263722" y="4597400"/>
                </a:lnTo>
                <a:lnTo>
                  <a:pt x="9171393" y="4635500"/>
                </a:lnTo>
                <a:lnTo>
                  <a:pt x="9171901" y="4635500"/>
                </a:lnTo>
                <a:lnTo>
                  <a:pt x="9077413" y="4673600"/>
                </a:lnTo>
                <a:lnTo>
                  <a:pt x="9077921" y="4673600"/>
                </a:lnTo>
                <a:lnTo>
                  <a:pt x="8981401" y="4711700"/>
                </a:lnTo>
                <a:lnTo>
                  <a:pt x="8981909" y="4711700"/>
                </a:lnTo>
                <a:lnTo>
                  <a:pt x="8883230" y="4749800"/>
                </a:lnTo>
                <a:lnTo>
                  <a:pt x="8883738" y="4749800"/>
                </a:lnTo>
                <a:lnTo>
                  <a:pt x="8783027" y="4775200"/>
                </a:lnTo>
                <a:lnTo>
                  <a:pt x="8783535" y="4775200"/>
                </a:lnTo>
                <a:lnTo>
                  <a:pt x="8680919" y="4813300"/>
                </a:lnTo>
                <a:lnTo>
                  <a:pt x="8681427" y="4813300"/>
                </a:lnTo>
                <a:lnTo>
                  <a:pt x="8576906" y="4851400"/>
                </a:lnTo>
                <a:lnTo>
                  <a:pt x="8577414" y="4851400"/>
                </a:lnTo>
                <a:lnTo>
                  <a:pt x="8470861" y="4876800"/>
                </a:lnTo>
                <a:lnTo>
                  <a:pt x="8471242" y="4876800"/>
                </a:lnTo>
                <a:lnTo>
                  <a:pt x="8363038" y="4902200"/>
                </a:lnTo>
                <a:lnTo>
                  <a:pt x="8363546" y="4902200"/>
                </a:lnTo>
                <a:lnTo>
                  <a:pt x="8253437" y="4940300"/>
                </a:lnTo>
                <a:lnTo>
                  <a:pt x="8253945" y="4940300"/>
                </a:lnTo>
                <a:lnTo>
                  <a:pt x="8142058" y="4965700"/>
                </a:lnTo>
                <a:lnTo>
                  <a:pt x="8142439" y="4965700"/>
                </a:lnTo>
                <a:lnTo>
                  <a:pt x="8028901" y="4991100"/>
                </a:lnTo>
                <a:lnTo>
                  <a:pt x="8029282" y="4991100"/>
                </a:lnTo>
                <a:lnTo>
                  <a:pt x="7914220" y="5016500"/>
                </a:lnTo>
                <a:lnTo>
                  <a:pt x="7914601" y="5016500"/>
                </a:lnTo>
                <a:lnTo>
                  <a:pt x="7797761" y="5041900"/>
                </a:lnTo>
                <a:lnTo>
                  <a:pt x="7798142" y="5041900"/>
                </a:lnTo>
                <a:lnTo>
                  <a:pt x="7679905" y="5054600"/>
                </a:lnTo>
                <a:lnTo>
                  <a:pt x="7680159" y="5054600"/>
                </a:lnTo>
                <a:lnTo>
                  <a:pt x="7560271" y="5080000"/>
                </a:lnTo>
                <a:lnTo>
                  <a:pt x="7560779" y="5080000"/>
                </a:lnTo>
                <a:lnTo>
                  <a:pt x="7316558" y="5118100"/>
                </a:lnTo>
                <a:lnTo>
                  <a:pt x="7317193" y="5118100"/>
                </a:lnTo>
                <a:lnTo>
                  <a:pt x="7067384" y="5156200"/>
                </a:lnTo>
                <a:lnTo>
                  <a:pt x="7068019" y="5156200"/>
                </a:lnTo>
                <a:lnTo>
                  <a:pt x="6813003" y="5181600"/>
                </a:lnTo>
                <a:lnTo>
                  <a:pt x="6813638" y="5181600"/>
                </a:lnTo>
                <a:lnTo>
                  <a:pt x="6553542" y="5207000"/>
                </a:lnTo>
                <a:lnTo>
                  <a:pt x="6554177" y="5207000"/>
                </a:lnTo>
                <a:lnTo>
                  <a:pt x="6289509" y="5219700"/>
                </a:lnTo>
                <a:lnTo>
                  <a:pt x="6290144" y="5219700"/>
                </a:lnTo>
                <a:lnTo>
                  <a:pt x="6021285" y="5232400"/>
                </a:lnTo>
                <a:lnTo>
                  <a:pt x="6021920" y="5232400"/>
                </a:lnTo>
                <a:lnTo>
                  <a:pt x="5749251" y="5245100"/>
                </a:lnTo>
                <a:lnTo>
                  <a:pt x="6688670" y="5245100"/>
                </a:lnTo>
                <a:lnTo>
                  <a:pt x="7325194" y="5181600"/>
                </a:lnTo>
                <a:lnTo>
                  <a:pt x="7570050" y="5143500"/>
                </a:lnTo>
                <a:lnTo>
                  <a:pt x="8267915" y="4991100"/>
                </a:lnTo>
                <a:lnTo>
                  <a:pt x="8378278" y="4965700"/>
                </a:lnTo>
                <a:lnTo>
                  <a:pt x="8486990" y="4927600"/>
                </a:lnTo>
                <a:lnTo>
                  <a:pt x="8593924" y="4902200"/>
                </a:lnTo>
                <a:lnTo>
                  <a:pt x="8698826" y="4864100"/>
                </a:lnTo>
                <a:lnTo>
                  <a:pt x="8801823" y="4838700"/>
                </a:lnTo>
                <a:lnTo>
                  <a:pt x="9002229" y="4762500"/>
                </a:lnTo>
                <a:lnTo>
                  <a:pt x="9194126" y="4686300"/>
                </a:lnTo>
                <a:lnTo>
                  <a:pt x="9287090" y="4648200"/>
                </a:lnTo>
                <a:lnTo>
                  <a:pt x="9377768" y="4610100"/>
                </a:lnTo>
                <a:lnTo>
                  <a:pt x="9466287" y="4559300"/>
                </a:lnTo>
                <a:lnTo>
                  <a:pt x="9352749" y="4559300"/>
                </a:lnTo>
                <a:lnTo>
                  <a:pt x="9353257" y="4546600"/>
                </a:lnTo>
                <a:close/>
              </a:path>
              <a:path w="10869930" h="5295900">
                <a:moveTo>
                  <a:pt x="10298518" y="3898900"/>
                </a:moveTo>
                <a:lnTo>
                  <a:pt x="10240733" y="3962400"/>
                </a:lnTo>
                <a:lnTo>
                  <a:pt x="10241495" y="3962400"/>
                </a:lnTo>
                <a:lnTo>
                  <a:pt x="10180916" y="4013200"/>
                </a:lnTo>
                <a:lnTo>
                  <a:pt x="10181551" y="4013200"/>
                </a:lnTo>
                <a:lnTo>
                  <a:pt x="10118305" y="4076700"/>
                </a:lnTo>
                <a:lnTo>
                  <a:pt x="10118940" y="4076700"/>
                </a:lnTo>
                <a:lnTo>
                  <a:pt x="10053027" y="4127500"/>
                </a:lnTo>
                <a:lnTo>
                  <a:pt x="10053662" y="4127500"/>
                </a:lnTo>
                <a:lnTo>
                  <a:pt x="9985209" y="4178300"/>
                </a:lnTo>
                <a:lnTo>
                  <a:pt x="9985971" y="4178300"/>
                </a:lnTo>
                <a:lnTo>
                  <a:pt x="9914724" y="4229100"/>
                </a:lnTo>
                <a:lnTo>
                  <a:pt x="9915486" y="4229100"/>
                </a:lnTo>
                <a:lnTo>
                  <a:pt x="9841826" y="4279900"/>
                </a:lnTo>
                <a:lnTo>
                  <a:pt x="9842461" y="4279900"/>
                </a:lnTo>
                <a:lnTo>
                  <a:pt x="9766261" y="4330700"/>
                </a:lnTo>
                <a:lnTo>
                  <a:pt x="9766896" y="4330700"/>
                </a:lnTo>
                <a:lnTo>
                  <a:pt x="9688283" y="4381500"/>
                </a:lnTo>
                <a:lnTo>
                  <a:pt x="9688918" y="4381500"/>
                </a:lnTo>
                <a:lnTo>
                  <a:pt x="9608019" y="4419600"/>
                </a:lnTo>
                <a:lnTo>
                  <a:pt x="9608527" y="4419600"/>
                </a:lnTo>
                <a:lnTo>
                  <a:pt x="9525215" y="4470400"/>
                </a:lnTo>
                <a:lnTo>
                  <a:pt x="9525850" y="4470400"/>
                </a:lnTo>
                <a:lnTo>
                  <a:pt x="9440252" y="4508500"/>
                </a:lnTo>
                <a:lnTo>
                  <a:pt x="9440760" y="4508500"/>
                </a:lnTo>
                <a:lnTo>
                  <a:pt x="9352749" y="4559300"/>
                </a:lnTo>
                <a:lnTo>
                  <a:pt x="9466287" y="4559300"/>
                </a:lnTo>
                <a:lnTo>
                  <a:pt x="9552520" y="4521200"/>
                </a:lnTo>
                <a:lnTo>
                  <a:pt x="9636467" y="4470400"/>
                </a:lnTo>
                <a:lnTo>
                  <a:pt x="9718128" y="4419600"/>
                </a:lnTo>
                <a:lnTo>
                  <a:pt x="9797249" y="4381500"/>
                </a:lnTo>
                <a:lnTo>
                  <a:pt x="9874211" y="4330700"/>
                </a:lnTo>
                <a:lnTo>
                  <a:pt x="9948379" y="4279900"/>
                </a:lnTo>
                <a:lnTo>
                  <a:pt x="10020261" y="4229100"/>
                </a:lnTo>
                <a:lnTo>
                  <a:pt x="10089476" y="4165600"/>
                </a:lnTo>
                <a:lnTo>
                  <a:pt x="10156024" y="4114800"/>
                </a:lnTo>
                <a:lnTo>
                  <a:pt x="10220032" y="4064000"/>
                </a:lnTo>
                <a:lnTo>
                  <a:pt x="10281373" y="4000500"/>
                </a:lnTo>
                <a:lnTo>
                  <a:pt x="10339920" y="3949700"/>
                </a:lnTo>
                <a:lnTo>
                  <a:pt x="10373296" y="3911600"/>
                </a:lnTo>
                <a:lnTo>
                  <a:pt x="10297883" y="3911600"/>
                </a:lnTo>
                <a:lnTo>
                  <a:pt x="10298518" y="3898900"/>
                </a:lnTo>
                <a:close/>
              </a:path>
              <a:path w="10869930" h="5295900">
                <a:moveTo>
                  <a:pt x="10498670" y="3657600"/>
                </a:moveTo>
                <a:lnTo>
                  <a:pt x="10452188" y="3721100"/>
                </a:lnTo>
                <a:lnTo>
                  <a:pt x="10452950" y="3721100"/>
                </a:lnTo>
                <a:lnTo>
                  <a:pt x="10403547" y="3784600"/>
                </a:lnTo>
                <a:lnTo>
                  <a:pt x="10404309" y="3784600"/>
                </a:lnTo>
                <a:lnTo>
                  <a:pt x="10352112" y="3848100"/>
                </a:lnTo>
                <a:lnTo>
                  <a:pt x="10352747" y="3848100"/>
                </a:lnTo>
                <a:lnTo>
                  <a:pt x="10297883" y="3911600"/>
                </a:lnTo>
                <a:lnTo>
                  <a:pt x="10373296" y="3911600"/>
                </a:lnTo>
                <a:lnTo>
                  <a:pt x="10448505" y="3822700"/>
                </a:lnTo>
                <a:lnTo>
                  <a:pt x="10498543" y="3759200"/>
                </a:lnTo>
                <a:lnTo>
                  <a:pt x="10545660" y="3695700"/>
                </a:lnTo>
                <a:lnTo>
                  <a:pt x="10563288" y="3670300"/>
                </a:lnTo>
                <a:lnTo>
                  <a:pt x="10497908" y="3670300"/>
                </a:lnTo>
                <a:lnTo>
                  <a:pt x="10498670" y="3657600"/>
                </a:lnTo>
                <a:close/>
              </a:path>
              <a:path w="10869930" h="5295900">
                <a:moveTo>
                  <a:pt x="10581093" y="3530600"/>
                </a:moveTo>
                <a:lnTo>
                  <a:pt x="10540707" y="3606800"/>
                </a:lnTo>
                <a:lnTo>
                  <a:pt x="10541342" y="3606800"/>
                </a:lnTo>
                <a:lnTo>
                  <a:pt x="10497908" y="3670300"/>
                </a:lnTo>
                <a:lnTo>
                  <a:pt x="10563288" y="3670300"/>
                </a:lnTo>
                <a:lnTo>
                  <a:pt x="10589729" y="3632200"/>
                </a:lnTo>
                <a:lnTo>
                  <a:pt x="10630750" y="3568700"/>
                </a:lnTo>
                <a:lnTo>
                  <a:pt x="10643408" y="3543300"/>
                </a:lnTo>
                <a:lnTo>
                  <a:pt x="10580458" y="3543300"/>
                </a:lnTo>
                <a:lnTo>
                  <a:pt x="10581093" y="3530600"/>
                </a:lnTo>
                <a:close/>
              </a:path>
              <a:path w="10869930" h="5295900">
                <a:moveTo>
                  <a:pt x="10749902" y="2133600"/>
                </a:moveTo>
                <a:lnTo>
                  <a:pt x="10690567" y="2133600"/>
                </a:lnTo>
                <a:lnTo>
                  <a:pt x="10721809" y="2209800"/>
                </a:lnTo>
                <a:lnTo>
                  <a:pt x="10721174" y="2209800"/>
                </a:lnTo>
                <a:lnTo>
                  <a:pt x="10748225" y="2286000"/>
                </a:lnTo>
                <a:lnTo>
                  <a:pt x="10747590" y="2286000"/>
                </a:lnTo>
                <a:lnTo>
                  <a:pt x="10770069" y="2362200"/>
                </a:lnTo>
                <a:lnTo>
                  <a:pt x="10769688" y="2362200"/>
                </a:lnTo>
                <a:lnTo>
                  <a:pt x="10787468" y="2438399"/>
                </a:lnTo>
                <a:lnTo>
                  <a:pt x="10787087" y="2438399"/>
                </a:lnTo>
                <a:lnTo>
                  <a:pt x="10800295" y="2514599"/>
                </a:lnTo>
                <a:lnTo>
                  <a:pt x="10800041" y="2514599"/>
                </a:lnTo>
                <a:lnTo>
                  <a:pt x="10808296" y="2590799"/>
                </a:lnTo>
                <a:lnTo>
                  <a:pt x="10811471" y="2666999"/>
                </a:lnTo>
                <a:lnTo>
                  <a:pt x="10810582" y="2743199"/>
                </a:lnTo>
                <a:lnTo>
                  <a:pt x="10806137" y="2819399"/>
                </a:lnTo>
                <a:lnTo>
                  <a:pt x="10798263" y="2895599"/>
                </a:lnTo>
                <a:lnTo>
                  <a:pt x="10798517" y="2895599"/>
                </a:lnTo>
                <a:lnTo>
                  <a:pt x="10787087" y="2971799"/>
                </a:lnTo>
                <a:lnTo>
                  <a:pt x="10772482" y="3047999"/>
                </a:lnTo>
                <a:lnTo>
                  <a:pt x="10772863" y="3047999"/>
                </a:lnTo>
                <a:lnTo>
                  <a:pt x="10754575" y="3124199"/>
                </a:lnTo>
                <a:lnTo>
                  <a:pt x="10754956" y="3124199"/>
                </a:lnTo>
                <a:lnTo>
                  <a:pt x="10733493" y="3200399"/>
                </a:lnTo>
                <a:lnTo>
                  <a:pt x="10733874" y="3200399"/>
                </a:lnTo>
                <a:lnTo>
                  <a:pt x="10709109" y="3263900"/>
                </a:lnTo>
                <a:lnTo>
                  <a:pt x="10709617" y="3263900"/>
                </a:lnTo>
                <a:lnTo>
                  <a:pt x="10681677" y="3340100"/>
                </a:lnTo>
                <a:lnTo>
                  <a:pt x="10682185" y="3340100"/>
                </a:lnTo>
                <a:lnTo>
                  <a:pt x="10651070" y="3403600"/>
                </a:lnTo>
                <a:lnTo>
                  <a:pt x="10651578" y="3403600"/>
                </a:lnTo>
                <a:lnTo>
                  <a:pt x="10617288" y="3467100"/>
                </a:lnTo>
                <a:lnTo>
                  <a:pt x="10617923" y="3467100"/>
                </a:lnTo>
                <a:lnTo>
                  <a:pt x="10580458" y="3543300"/>
                </a:lnTo>
                <a:lnTo>
                  <a:pt x="10643408" y="3543300"/>
                </a:lnTo>
                <a:lnTo>
                  <a:pt x="10668723" y="3492500"/>
                </a:lnTo>
                <a:lnTo>
                  <a:pt x="10703648" y="3429000"/>
                </a:lnTo>
                <a:lnTo>
                  <a:pt x="10735271" y="3352800"/>
                </a:lnTo>
                <a:lnTo>
                  <a:pt x="10763719" y="3289300"/>
                </a:lnTo>
                <a:lnTo>
                  <a:pt x="10788865" y="3213099"/>
                </a:lnTo>
                <a:lnTo>
                  <a:pt x="10810709" y="3136899"/>
                </a:lnTo>
                <a:lnTo>
                  <a:pt x="10829251" y="3060699"/>
                </a:lnTo>
                <a:lnTo>
                  <a:pt x="10844237" y="2984499"/>
                </a:lnTo>
                <a:lnTo>
                  <a:pt x="10855921" y="2908299"/>
                </a:lnTo>
                <a:lnTo>
                  <a:pt x="10863922" y="2832099"/>
                </a:lnTo>
                <a:lnTo>
                  <a:pt x="10868494" y="2743199"/>
                </a:lnTo>
                <a:lnTo>
                  <a:pt x="10869383" y="2666999"/>
                </a:lnTo>
                <a:lnTo>
                  <a:pt x="10865954" y="2578099"/>
                </a:lnTo>
                <a:lnTo>
                  <a:pt x="10857572" y="2501899"/>
                </a:lnTo>
                <a:lnTo>
                  <a:pt x="10844110" y="2425699"/>
                </a:lnTo>
                <a:lnTo>
                  <a:pt x="10825949" y="2349500"/>
                </a:lnTo>
                <a:lnTo>
                  <a:pt x="10802962" y="2260600"/>
                </a:lnTo>
                <a:lnTo>
                  <a:pt x="10775403" y="2184400"/>
                </a:lnTo>
                <a:lnTo>
                  <a:pt x="10749902" y="2133600"/>
                </a:lnTo>
                <a:close/>
              </a:path>
              <a:path w="10869930" h="5295900">
                <a:moveTo>
                  <a:pt x="151511" y="2857499"/>
                </a:moveTo>
                <a:lnTo>
                  <a:pt x="151739" y="2870199"/>
                </a:lnTo>
                <a:lnTo>
                  <a:pt x="153543" y="2870199"/>
                </a:lnTo>
                <a:lnTo>
                  <a:pt x="151511" y="2857499"/>
                </a:lnTo>
                <a:close/>
              </a:path>
              <a:path w="10869930" h="5295900">
                <a:moveTo>
                  <a:pt x="260071" y="2336800"/>
                </a:moveTo>
                <a:lnTo>
                  <a:pt x="116611" y="2336800"/>
                </a:lnTo>
                <a:lnTo>
                  <a:pt x="171488" y="2362200"/>
                </a:lnTo>
                <a:lnTo>
                  <a:pt x="162003" y="2389170"/>
                </a:lnTo>
                <a:lnTo>
                  <a:pt x="264553" y="2438399"/>
                </a:lnTo>
                <a:lnTo>
                  <a:pt x="260071" y="2336800"/>
                </a:lnTo>
                <a:close/>
              </a:path>
              <a:path w="10869930" h="5295900">
                <a:moveTo>
                  <a:pt x="159389" y="2387915"/>
                </a:moveTo>
                <a:lnTo>
                  <a:pt x="158089" y="2400300"/>
                </a:lnTo>
                <a:lnTo>
                  <a:pt x="162003" y="2389170"/>
                </a:lnTo>
                <a:lnTo>
                  <a:pt x="159389" y="2387915"/>
                </a:lnTo>
                <a:close/>
              </a:path>
              <a:path w="10869930" h="5295900">
                <a:moveTo>
                  <a:pt x="162555" y="2387600"/>
                </a:moveTo>
                <a:lnTo>
                  <a:pt x="159423" y="2387600"/>
                </a:lnTo>
                <a:lnTo>
                  <a:pt x="159389" y="2387915"/>
                </a:lnTo>
                <a:lnTo>
                  <a:pt x="162003" y="2389170"/>
                </a:lnTo>
                <a:lnTo>
                  <a:pt x="162555" y="2387600"/>
                </a:lnTo>
                <a:close/>
              </a:path>
              <a:path w="10869930" h="5295900">
                <a:moveTo>
                  <a:pt x="116611" y="2336800"/>
                </a:moveTo>
                <a:lnTo>
                  <a:pt x="108980" y="2363716"/>
                </a:lnTo>
                <a:lnTo>
                  <a:pt x="159386" y="2387913"/>
                </a:lnTo>
                <a:lnTo>
                  <a:pt x="159423" y="2387600"/>
                </a:lnTo>
                <a:lnTo>
                  <a:pt x="162555" y="2387600"/>
                </a:lnTo>
                <a:lnTo>
                  <a:pt x="171488" y="2362200"/>
                </a:lnTo>
                <a:lnTo>
                  <a:pt x="116611" y="2336800"/>
                </a:lnTo>
                <a:close/>
              </a:path>
              <a:path w="10869930" h="5295900">
                <a:moveTo>
                  <a:pt x="249986" y="2108200"/>
                </a:moveTo>
                <a:lnTo>
                  <a:pt x="0" y="2311400"/>
                </a:lnTo>
                <a:lnTo>
                  <a:pt x="108980" y="2363716"/>
                </a:lnTo>
                <a:lnTo>
                  <a:pt x="116611" y="2336800"/>
                </a:lnTo>
                <a:lnTo>
                  <a:pt x="260071" y="2336800"/>
                </a:lnTo>
                <a:lnTo>
                  <a:pt x="249986" y="2108200"/>
                </a:lnTo>
                <a:close/>
              </a:path>
              <a:path w="10869930" h="5295900">
                <a:moveTo>
                  <a:pt x="10680323" y="1993900"/>
                </a:moveTo>
                <a:lnTo>
                  <a:pt x="10616780" y="1993900"/>
                </a:lnTo>
                <a:lnTo>
                  <a:pt x="10656404" y="2070100"/>
                </a:lnTo>
                <a:lnTo>
                  <a:pt x="10655769" y="2070100"/>
                </a:lnTo>
                <a:lnTo>
                  <a:pt x="10691202" y="2146300"/>
                </a:lnTo>
                <a:lnTo>
                  <a:pt x="10690567" y="2133600"/>
                </a:lnTo>
                <a:lnTo>
                  <a:pt x="10749902" y="2133600"/>
                </a:lnTo>
                <a:lnTo>
                  <a:pt x="10743526" y="2120900"/>
                </a:lnTo>
                <a:lnTo>
                  <a:pt x="10707331" y="2044700"/>
                </a:lnTo>
                <a:lnTo>
                  <a:pt x="10680323" y="1993900"/>
                </a:lnTo>
                <a:close/>
              </a:path>
              <a:path w="10869930" h="5295900">
                <a:moveTo>
                  <a:pt x="6250774" y="63500"/>
                </a:moveTo>
                <a:lnTo>
                  <a:pt x="5660351" y="63500"/>
                </a:lnTo>
                <a:lnTo>
                  <a:pt x="5753315" y="76200"/>
                </a:lnTo>
                <a:lnTo>
                  <a:pt x="5847549" y="76200"/>
                </a:lnTo>
                <a:lnTo>
                  <a:pt x="5944450" y="88900"/>
                </a:lnTo>
                <a:lnTo>
                  <a:pt x="6042494" y="88900"/>
                </a:lnTo>
                <a:lnTo>
                  <a:pt x="6142824" y="101600"/>
                </a:lnTo>
                <a:lnTo>
                  <a:pt x="6142570" y="101600"/>
                </a:lnTo>
                <a:lnTo>
                  <a:pt x="6244424" y="114300"/>
                </a:lnTo>
                <a:lnTo>
                  <a:pt x="6244043" y="114300"/>
                </a:lnTo>
                <a:lnTo>
                  <a:pt x="6451942" y="139700"/>
                </a:lnTo>
                <a:lnTo>
                  <a:pt x="6451434" y="139700"/>
                </a:lnTo>
                <a:lnTo>
                  <a:pt x="6664032" y="165100"/>
                </a:lnTo>
                <a:lnTo>
                  <a:pt x="6663397" y="165100"/>
                </a:lnTo>
                <a:lnTo>
                  <a:pt x="6880059" y="203200"/>
                </a:lnTo>
                <a:lnTo>
                  <a:pt x="6879424" y="203200"/>
                </a:lnTo>
                <a:lnTo>
                  <a:pt x="7098880" y="241300"/>
                </a:lnTo>
                <a:lnTo>
                  <a:pt x="7098372" y="241300"/>
                </a:lnTo>
                <a:lnTo>
                  <a:pt x="7319860" y="292100"/>
                </a:lnTo>
                <a:lnTo>
                  <a:pt x="7319352" y="292100"/>
                </a:lnTo>
                <a:lnTo>
                  <a:pt x="7541983" y="342900"/>
                </a:lnTo>
                <a:lnTo>
                  <a:pt x="7541348" y="342900"/>
                </a:lnTo>
                <a:lnTo>
                  <a:pt x="7763979" y="393700"/>
                </a:lnTo>
                <a:lnTo>
                  <a:pt x="7763471" y="393700"/>
                </a:lnTo>
                <a:lnTo>
                  <a:pt x="7985340" y="457200"/>
                </a:lnTo>
                <a:lnTo>
                  <a:pt x="7984705" y="457200"/>
                </a:lnTo>
                <a:lnTo>
                  <a:pt x="8205050" y="520700"/>
                </a:lnTo>
                <a:lnTo>
                  <a:pt x="8204415" y="520700"/>
                </a:lnTo>
                <a:lnTo>
                  <a:pt x="8421966" y="584200"/>
                </a:lnTo>
                <a:lnTo>
                  <a:pt x="8421204" y="584200"/>
                </a:lnTo>
                <a:lnTo>
                  <a:pt x="8635326" y="660400"/>
                </a:lnTo>
                <a:lnTo>
                  <a:pt x="8634564" y="660400"/>
                </a:lnTo>
                <a:lnTo>
                  <a:pt x="8844114" y="736600"/>
                </a:lnTo>
                <a:lnTo>
                  <a:pt x="8843606" y="736600"/>
                </a:lnTo>
                <a:lnTo>
                  <a:pt x="8946349" y="787400"/>
                </a:lnTo>
                <a:lnTo>
                  <a:pt x="8945968" y="787400"/>
                </a:lnTo>
                <a:lnTo>
                  <a:pt x="9047314" y="825500"/>
                </a:lnTo>
                <a:lnTo>
                  <a:pt x="9046806" y="825500"/>
                </a:lnTo>
                <a:lnTo>
                  <a:pt x="9146628" y="863600"/>
                </a:lnTo>
                <a:lnTo>
                  <a:pt x="9146247" y="863600"/>
                </a:lnTo>
                <a:lnTo>
                  <a:pt x="9244164" y="914400"/>
                </a:lnTo>
                <a:lnTo>
                  <a:pt x="9243783" y="914400"/>
                </a:lnTo>
                <a:lnTo>
                  <a:pt x="9339922" y="965200"/>
                </a:lnTo>
                <a:lnTo>
                  <a:pt x="9339541" y="965200"/>
                </a:lnTo>
                <a:lnTo>
                  <a:pt x="9433775" y="1003300"/>
                </a:lnTo>
                <a:lnTo>
                  <a:pt x="9433267" y="1003300"/>
                </a:lnTo>
                <a:lnTo>
                  <a:pt x="9525596" y="1054100"/>
                </a:lnTo>
                <a:lnTo>
                  <a:pt x="9525088" y="1054100"/>
                </a:lnTo>
                <a:lnTo>
                  <a:pt x="9615131" y="1104900"/>
                </a:lnTo>
                <a:lnTo>
                  <a:pt x="9614623" y="1104900"/>
                </a:lnTo>
                <a:lnTo>
                  <a:pt x="9702380" y="1155700"/>
                </a:lnTo>
                <a:lnTo>
                  <a:pt x="9701872" y="1155700"/>
                </a:lnTo>
                <a:lnTo>
                  <a:pt x="9787216" y="1206500"/>
                </a:lnTo>
                <a:lnTo>
                  <a:pt x="9786581" y="1206500"/>
                </a:lnTo>
                <a:lnTo>
                  <a:pt x="9869639" y="1257300"/>
                </a:lnTo>
                <a:lnTo>
                  <a:pt x="9869004" y="1257300"/>
                </a:lnTo>
                <a:lnTo>
                  <a:pt x="9949268" y="1320800"/>
                </a:lnTo>
                <a:lnTo>
                  <a:pt x="9948633" y="1320800"/>
                </a:lnTo>
                <a:lnTo>
                  <a:pt x="10026103" y="1371600"/>
                </a:lnTo>
                <a:lnTo>
                  <a:pt x="10025468" y="1371600"/>
                </a:lnTo>
                <a:lnTo>
                  <a:pt x="10100017" y="1435100"/>
                </a:lnTo>
                <a:lnTo>
                  <a:pt x="10099382" y="1435100"/>
                </a:lnTo>
                <a:lnTo>
                  <a:pt x="10171137" y="1485900"/>
                </a:lnTo>
                <a:lnTo>
                  <a:pt x="10170375" y="1485900"/>
                </a:lnTo>
                <a:lnTo>
                  <a:pt x="10238955" y="1549400"/>
                </a:lnTo>
                <a:lnTo>
                  <a:pt x="10238193" y="1549400"/>
                </a:lnTo>
                <a:lnTo>
                  <a:pt x="10303725" y="1612900"/>
                </a:lnTo>
                <a:lnTo>
                  <a:pt x="10302963" y="1612900"/>
                </a:lnTo>
                <a:lnTo>
                  <a:pt x="10364939" y="1676400"/>
                </a:lnTo>
                <a:lnTo>
                  <a:pt x="10364177" y="1676400"/>
                </a:lnTo>
                <a:lnTo>
                  <a:pt x="10422851" y="1739900"/>
                </a:lnTo>
                <a:lnTo>
                  <a:pt x="10422089" y="1739900"/>
                </a:lnTo>
                <a:lnTo>
                  <a:pt x="10477080" y="1803400"/>
                </a:lnTo>
                <a:lnTo>
                  <a:pt x="10476318" y="1803400"/>
                </a:lnTo>
                <a:lnTo>
                  <a:pt x="10527753" y="1866900"/>
                </a:lnTo>
                <a:lnTo>
                  <a:pt x="10526991" y="1866900"/>
                </a:lnTo>
                <a:lnTo>
                  <a:pt x="10574489" y="1930400"/>
                </a:lnTo>
                <a:lnTo>
                  <a:pt x="10573727" y="1930400"/>
                </a:lnTo>
                <a:lnTo>
                  <a:pt x="10617415" y="2006600"/>
                </a:lnTo>
                <a:lnTo>
                  <a:pt x="10616780" y="1993900"/>
                </a:lnTo>
                <a:lnTo>
                  <a:pt x="10680323" y="1993900"/>
                </a:lnTo>
                <a:lnTo>
                  <a:pt x="10666818" y="1968500"/>
                </a:lnTo>
                <a:lnTo>
                  <a:pt x="10622368" y="1905000"/>
                </a:lnTo>
                <a:lnTo>
                  <a:pt x="10573981" y="1828800"/>
                </a:lnTo>
                <a:lnTo>
                  <a:pt x="10521784" y="1765300"/>
                </a:lnTo>
                <a:lnTo>
                  <a:pt x="10466031" y="1701800"/>
                </a:lnTo>
                <a:lnTo>
                  <a:pt x="10406595" y="1638300"/>
                </a:lnTo>
                <a:lnTo>
                  <a:pt x="10343730" y="1574800"/>
                </a:lnTo>
                <a:lnTo>
                  <a:pt x="10277563" y="1511300"/>
                </a:lnTo>
                <a:lnTo>
                  <a:pt x="10208348" y="1447800"/>
                </a:lnTo>
                <a:lnTo>
                  <a:pt x="10135831" y="1384300"/>
                </a:lnTo>
                <a:lnTo>
                  <a:pt x="10060647" y="1333500"/>
                </a:lnTo>
                <a:lnTo>
                  <a:pt x="9982415" y="1270000"/>
                </a:lnTo>
                <a:lnTo>
                  <a:pt x="9901516" y="1219200"/>
                </a:lnTo>
                <a:lnTo>
                  <a:pt x="9817950" y="1155700"/>
                </a:lnTo>
                <a:lnTo>
                  <a:pt x="9731971" y="1104900"/>
                </a:lnTo>
                <a:lnTo>
                  <a:pt x="9643579" y="1054100"/>
                </a:lnTo>
                <a:lnTo>
                  <a:pt x="9553028" y="1003300"/>
                </a:lnTo>
                <a:lnTo>
                  <a:pt x="9460191" y="952500"/>
                </a:lnTo>
                <a:lnTo>
                  <a:pt x="9365449" y="901700"/>
                </a:lnTo>
                <a:lnTo>
                  <a:pt x="9268675" y="863600"/>
                </a:lnTo>
                <a:lnTo>
                  <a:pt x="9170250" y="812800"/>
                </a:lnTo>
                <a:lnTo>
                  <a:pt x="9070047" y="774700"/>
                </a:lnTo>
                <a:lnTo>
                  <a:pt x="8968193" y="723900"/>
                </a:lnTo>
                <a:lnTo>
                  <a:pt x="8654757" y="609600"/>
                </a:lnTo>
                <a:lnTo>
                  <a:pt x="8221687" y="457200"/>
                </a:lnTo>
                <a:lnTo>
                  <a:pt x="8000707" y="393700"/>
                </a:lnTo>
                <a:lnTo>
                  <a:pt x="7778076" y="342900"/>
                </a:lnTo>
                <a:lnTo>
                  <a:pt x="7554810" y="279400"/>
                </a:lnTo>
                <a:lnTo>
                  <a:pt x="7331671" y="228600"/>
                </a:lnTo>
                <a:lnTo>
                  <a:pt x="6672414" y="114300"/>
                </a:lnTo>
                <a:lnTo>
                  <a:pt x="6250774" y="63500"/>
                </a:lnTo>
                <a:close/>
              </a:path>
              <a:path w="10869930" h="5295900">
                <a:moveTo>
                  <a:pt x="2875241" y="482600"/>
                </a:moveTo>
                <a:lnTo>
                  <a:pt x="2701505" y="482600"/>
                </a:lnTo>
                <a:lnTo>
                  <a:pt x="2729191" y="533400"/>
                </a:lnTo>
                <a:lnTo>
                  <a:pt x="2748876" y="533400"/>
                </a:lnTo>
                <a:lnTo>
                  <a:pt x="2758909" y="520700"/>
                </a:lnTo>
                <a:lnTo>
                  <a:pt x="2783801" y="520700"/>
                </a:lnTo>
                <a:lnTo>
                  <a:pt x="2798914" y="508000"/>
                </a:lnTo>
                <a:lnTo>
                  <a:pt x="2815551" y="508000"/>
                </a:lnTo>
                <a:lnTo>
                  <a:pt x="2833966" y="495300"/>
                </a:lnTo>
                <a:lnTo>
                  <a:pt x="2853778" y="495300"/>
                </a:lnTo>
                <a:lnTo>
                  <a:pt x="2875241" y="482600"/>
                </a:lnTo>
                <a:close/>
              </a:path>
              <a:path w="10869930" h="5295900">
                <a:moveTo>
                  <a:pt x="2898101" y="469900"/>
                </a:moveTo>
                <a:lnTo>
                  <a:pt x="2727921" y="469900"/>
                </a:lnTo>
                <a:lnTo>
                  <a:pt x="2719539" y="482600"/>
                </a:lnTo>
                <a:lnTo>
                  <a:pt x="2874987" y="482600"/>
                </a:lnTo>
                <a:lnTo>
                  <a:pt x="2898101" y="469900"/>
                </a:lnTo>
                <a:close/>
              </a:path>
              <a:path w="10869930" h="5295900">
                <a:moveTo>
                  <a:pt x="2948901" y="457200"/>
                </a:moveTo>
                <a:lnTo>
                  <a:pt x="2763735" y="457200"/>
                </a:lnTo>
                <a:lnTo>
                  <a:pt x="2750146" y="469900"/>
                </a:lnTo>
                <a:lnTo>
                  <a:pt x="2922739" y="469900"/>
                </a:lnTo>
                <a:lnTo>
                  <a:pt x="2948901" y="457200"/>
                </a:lnTo>
                <a:close/>
              </a:path>
              <a:path w="10869930" h="5295900">
                <a:moveTo>
                  <a:pt x="3067646" y="419100"/>
                </a:moveTo>
                <a:lnTo>
                  <a:pt x="2879559" y="419100"/>
                </a:lnTo>
                <a:lnTo>
                  <a:pt x="2856191" y="431800"/>
                </a:lnTo>
                <a:lnTo>
                  <a:pt x="2834474" y="431800"/>
                </a:lnTo>
                <a:lnTo>
                  <a:pt x="2814408" y="444500"/>
                </a:lnTo>
                <a:lnTo>
                  <a:pt x="2778848" y="457200"/>
                </a:lnTo>
                <a:lnTo>
                  <a:pt x="2948647" y="457200"/>
                </a:lnTo>
                <a:lnTo>
                  <a:pt x="3005416" y="444500"/>
                </a:lnTo>
                <a:lnTo>
                  <a:pt x="3005162" y="444500"/>
                </a:lnTo>
                <a:lnTo>
                  <a:pt x="3067646" y="419100"/>
                </a:lnTo>
                <a:close/>
              </a:path>
              <a:path w="10869930" h="5295900">
                <a:moveTo>
                  <a:pt x="5756490" y="12700"/>
                </a:moveTo>
                <a:lnTo>
                  <a:pt x="4935816" y="12700"/>
                </a:lnTo>
                <a:lnTo>
                  <a:pt x="4420577" y="63500"/>
                </a:lnTo>
                <a:lnTo>
                  <a:pt x="4298149" y="88900"/>
                </a:lnTo>
                <a:lnTo>
                  <a:pt x="4178769" y="101600"/>
                </a:lnTo>
                <a:lnTo>
                  <a:pt x="4062564" y="127000"/>
                </a:lnTo>
                <a:lnTo>
                  <a:pt x="3949788" y="139700"/>
                </a:lnTo>
                <a:lnTo>
                  <a:pt x="3735031" y="190500"/>
                </a:lnTo>
                <a:lnTo>
                  <a:pt x="3633558" y="203200"/>
                </a:lnTo>
                <a:lnTo>
                  <a:pt x="3536149" y="228600"/>
                </a:lnTo>
                <a:lnTo>
                  <a:pt x="3443185" y="254000"/>
                </a:lnTo>
                <a:lnTo>
                  <a:pt x="3354666" y="279400"/>
                </a:lnTo>
                <a:lnTo>
                  <a:pt x="3270973" y="304800"/>
                </a:lnTo>
                <a:lnTo>
                  <a:pt x="3192233" y="317500"/>
                </a:lnTo>
                <a:lnTo>
                  <a:pt x="3118573" y="342900"/>
                </a:lnTo>
                <a:lnTo>
                  <a:pt x="3050374" y="368300"/>
                </a:lnTo>
                <a:lnTo>
                  <a:pt x="2987636" y="381000"/>
                </a:lnTo>
                <a:lnTo>
                  <a:pt x="2930613" y="406400"/>
                </a:lnTo>
                <a:lnTo>
                  <a:pt x="2904197" y="419100"/>
                </a:lnTo>
                <a:lnTo>
                  <a:pt x="3067392" y="419100"/>
                </a:lnTo>
                <a:lnTo>
                  <a:pt x="3135337" y="406400"/>
                </a:lnTo>
                <a:lnTo>
                  <a:pt x="3135083" y="406400"/>
                </a:lnTo>
                <a:lnTo>
                  <a:pt x="3208489" y="381000"/>
                </a:lnTo>
                <a:lnTo>
                  <a:pt x="3208108" y="381000"/>
                </a:lnTo>
                <a:lnTo>
                  <a:pt x="3286594" y="355600"/>
                </a:lnTo>
                <a:lnTo>
                  <a:pt x="3286340" y="355600"/>
                </a:lnTo>
                <a:lnTo>
                  <a:pt x="3369779" y="330200"/>
                </a:lnTo>
                <a:lnTo>
                  <a:pt x="3369525" y="330200"/>
                </a:lnTo>
                <a:lnTo>
                  <a:pt x="3457536" y="317500"/>
                </a:lnTo>
                <a:lnTo>
                  <a:pt x="3457282" y="317500"/>
                </a:lnTo>
                <a:lnTo>
                  <a:pt x="3549992" y="292100"/>
                </a:lnTo>
                <a:lnTo>
                  <a:pt x="3549611" y="292100"/>
                </a:lnTo>
                <a:lnTo>
                  <a:pt x="3646639" y="266700"/>
                </a:lnTo>
                <a:lnTo>
                  <a:pt x="3646385" y="266700"/>
                </a:lnTo>
                <a:lnTo>
                  <a:pt x="3747477" y="241300"/>
                </a:lnTo>
                <a:lnTo>
                  <a:pt x="3747223" y="241300"/>
                </a:lnTo>
                <a:lnTo>
                  <a:pt x="3852379" y="215900"/>
                </a:lnTo>
                <a:lnTo>
                  <a:pt x="3851998" y="215900"/>
                </a:lnTo>
                <a:lnTo>
                  <a:pt x="3960837" y="203200"/>
                </a:lnTo>
                <a:lnTo>
                  <a:pt x="3960456" y="203200"/>
                </a:lnTo>
                <a:lnTo>
                  <a:pt x="4072851" y="177800"/>
                </a:lnTo>
                <a:lnTo>
                  <a:pt x="4072470" y="177800"/>
                </a:lnTo>
                <a:lnTo>
                  <a:pt x="4188294" y="165100"/>
                </a:lnTo>
                <a:lnTo>
                  <a:pt x="4187913" y="165100"/>
                </a:lnTo>
                <a:lnTo>
                  <a:pt x="4306785" y="139700"/>
                </a:lnTo>
                <a:lnTo>
                  <a:pt x="4306404" y="139700"/>
                </a:lnTo>
                <a:lnTo>
                  <a:pt x="4428324" y="127000"/>
                </a:lnTo>
                <a:lnTo>
                  <a:pt x="4427816" y="127000"/>
                </a:lnTo>
                <a:lnTo>
                  <a:pt x="4552403" y="114300"/>
                </a:lnTo>
                <a:lnTo>
                  <a:pt x="4552022" y="114300"/>
                </a:lnTo>
                <a:lnTo>
                  <a:pt x="4679276" y="88900"/>
                </a:lnTo>
                <a:lnTo>
                  <a:pt x="4807800" y="88900"/>
                </a:lnTo>
                <a:lnTo>
                  <a:pt x="4939626" y="76200"/>
                </a:lnTo>
                <a:lnTo>
                  <a:pt x="4938991" y="76200"/>
                </a:lnTo>
                <a:lnTo>
                  <a:pt x="5072722" y="63500"/>
                </a:lnTo>
                <a:lnTo>
                  <a:pt x="6250774" y="63500"/>
                </a:lnTo>
                <a:lnTo>
                  <a:pt x="5948895" y="25400"/>
                </a:lnTo>
                <a:lnTo>
                  <a:pt x="5851740" y="25400"/>
                </a:lnTo>
                <a:lnTo>
                  <a:pt x="5756490" y="12700"/>
                </a:lnTo>
                <a:close/>
              </a:path>
              <a:path w="10869930" h="5295900">
                <a:moveTo>
                  <a:pt x="5482932" y="0"/>
                </a:moveTo>
                <a:lnTo>
                  <a:pt x="5206199" y="0"/>
                </a:lnTo>
                <a:lnTo>
                  <a:pt x="5070055" y="12700"/>
                </a:lnTo>
                <a:lnTo>
                  <a:pt x="5571832" y="12700"/>
                </a:lnTo>
                <a:lnTo>
                  <a:pt x="548293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457200"/>
            <a:endParaRPr sz="146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8">
            <a:extLst>
              <a:ext uri="{FF2B5EF4-FFF2-40B4-BE49-F238E27FC236}">
                <a16:creationId xmlns:a16="http://schemas.microsoft.com/office/drawing/2014/main" id="{B12ABB90-3539-7545-822C-6A90B918AAD0}"/>
              </a:ext>
            </a:extLst>
          </p:cNvPr>
          <p:cNvSpPr/>
          <p:nvPr/>
        </p:nvSpPr>
        <p:spPr>
          <a:xfrm>
            <a:off x="1872330" y="1967866"/>
            <a:ext cx="2715895" cy="750689"/>
          </a:xfrm>
          <a:custGeom>
            <a:avLst/>
            <a:gdLst/>
            <a:ahLst/>
            <a:cxnLst/>
            <a:rect l="l" t="t" r="r" b="b"/>
            <a:pathLst>
              <a:path w="3342640" h="923925">
                <a:moveTo>
                  <a:pt x="0" y="923544"/>
                </a:moveTo>
                <a:lnTo>
                  <a:pt x="3342132" y="923544"/>
                </a:lnTo>
                <a:lnTo>
                  <a:pt x="3342132" y="0"/>
                </a:lnTo>
                <a:lnTo>
                  <a:pt x="0" y="0"/>
                </a:lnTo>
                <a:lnTo>
                  <a:pt x="0" y="923544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pPr defTabSz="457200"/>
            <a:endParaRPr sz="146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19">
            <a:extLst>
              <a:ext uri="{FF2B5EF4-FFF2-40B4-BE49-F238E27FC236}">
                <a16:creationId xmlns:a16="http://schemas.microsoft.com/office/drawing/2014/main" id="{F226D9B4-6884-D049-A706-0A3A5009353B}"/>
              </a:ext>
            </a:extLst>
          </p:cNvPr>
          <p:cNvSpPr txBox="1"/>
          <p:nvPr/>
        </p:nvSpPr>
        <p:spPr>
          <a:xfrm>
            <a:off x="1872330" y="1982828"/>
            <a:ext cx="2715895" cy="685797"/>
          </a:xfrm>
          <a:prstGeom prst="rect">
            <a:avLst/>
          </a:prstGeom>
        </p:spPr>
        <p:txBody>
          <a:bodyPr vert="horz" wrap="square" lIns="0" tIns="10319" rIns="0" bIns="0" rtlCol="0">
            <a:spAutoFit/>
          </a:bodyPr>
          <a:lstStyle/>
          <a:p>
            <a:pPr marL="771327" defTabSz="457200">
              <a:spcBef>
                <a:spcPts val="81"/>
              </a:spcBef>
            </a:pPr>
            <a:r>
              <a:rPr sz="1463" b="1" spc="-69" dirty="0">
                <a:solidFill>
                  <a:prstClr val="black"/>
                </a:solidFill>
                <a:latin typeface="Trebuchet MS"/>
                <a:cs typeface="Trebuchet MS"/>
              </a:rPr>
              <a:t>Situation</a:t>
            </a:r>
            <a:r>
              <a:rPr sz="1463" b="1" spc="-14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463" b="1" spc="-102" dirty="0">
                <a:solidFill>
                  <a:prstClr val="black"/>
                </a:solidFill>
                <a:latin typeface="Trebuchet MS"/>
                <a:cs typeface="Trebuchet MS"/>
              </a:rPr>
              <a:t>réelle</a:t>
            </a:r>
            <a:endParaRPr sz="1463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99576" marR="90805" algn="ctr" defTabSz="457200"/>
            <a:r>
              <a:rPr sz="1463" spc="-65" dirty="0">
                <a:solidFill>
                  <a:prstClr val="black"/>
                </a:solidFill>
                <a:latin typeface="Arial"/>
                <a:cs typeface="Arial"/>
              </a:rPr>
              <a:t>« </a:t>
            </a:r>
            <a:r>
              <a:rPr sz="1463" spc="-89" dirty="0">
                <a:solidFill>
                  <a:prstClr val="black"/>
                </a:solidFill>
                <a:latin typeface="Arial"/>
                <a:cs typeface="Arial"/>
              </a:rPr>
              <a:t>Théo </a:t>
            </a:r>
            <a:r>
              <a:rPr sz="1463" spc="-114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1463" spc="-73" dirty="0">
                <a:solidFill>
                  <a:prstClr val="black"/>
                </a:solidFill>
                <a:latin typeface="Arial"/>
                <a:cs typeface="Arial"/>
              </a:rPr>
              <a:t>5 </a:t>
            </a:r>
            <a:r>
              <a:rPr sz="1463" spc="-89" dirty="0">
                <a:solidFill>
                  <a:prstClr val="black"/>
                </a:solidFill>
                <a:latin typeface="Arial"/>
                <a:cs typeface="Arial"/>
              </a:rPr>
              <a:t>ans. </a:t>
            </a:r>
            <a:r>
              <a:rPr sz="1463" spc="-16" dirty="0">
                <a:solidFill>
                  <a:prstClr val="black"/>
                </a:solidFill>
                <a:latin typeface="Arial"/>
                <a:cs typeface="Arial"/>
              </a:rPr>
              <a:t>Il </a:t>
            </a:r>
            <a:r>
              <a:rPr sz="1463" spc="-73" dirty="0">
                <a:solidFill>
                  <a:prstClr val="black"/>
                </a:solidFill>
                <a:latin typeface="Arial"/>
                <a:cs typeface="Arial"/>
              </a:rPr>
              <a:t>mesure 110</a:t>
            </a:r>
            <a:r>
              <a:rPr sz="1463" spc="-9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63" spc="-69" dirty="0">
                <a:solidFill>
                  <a:prstClr val="black"/>
                </a:solidFill>
                <a:latin typeface="Arial"/>
                <a:cs typeface="Arial"/>
              </a:rPr>
              <a:t>cm.  </a:t>
            </a:r>
            <a:r>
              <a:rPr sz="1463" spc="-61" dirty="0">
                <a:solidFill>
                  <a:prstClr val="black"/>
                </a:solidFill>
                <a:latin typeface="Arial"/>
                <a:cs typeface="Arial"/>
              </a:rPr>
              <a:t>Quelle </a:t>
            </a:r>
            <a:r>
              <a:rPr sz="1463" spc="-93" dirty="0">
                <a:solidFill>
                  <a:prstClr val="black"/>
                </a:solidFill>
                <a:latin typeface="Arial"/>
                <a:cs typeface="Arial"/>
              </a:rPr>
              <a:t>sera </a:t>
            </a:r>
            <a:r>
              <a:rPr sz="1463" spc="-134" dirty="0">
                <a:solidFill>
                  <a:prstClr val="black"/>
                </a:solidFill>
                <a:latin typeface="Arial"/>
                <a:cs typeface="Arial"/>
              </a:rPr>
              <a:t>sa </a:t>
            </a:r>
            <a:r>
              <a:rPr sz="1463" spc="-24" dirty="0">
                <a:solidFill>
                  <a:prstClr val="black"/>
                </a:solidFill>
                <a:latin typeface="Arial"/>
                <a:cs typeface="Arial"/>
              </a:rPr>
              <a:t>taille </a:t>
            </a:r>
            <a:r>
              <a:rPr sz="1463" spc="-114" dirty="0">
                <a:solidFill>
                  <a:prstClr val="black"/>
                </a:solidFill>
                <a:latin typeface="Arial"/>
                <a:cs typeface="Arial"/>
              </a:rPr>
              <a:t>à </a:t>
            </a:r>
            <a:r>
              <a:rPr sz="1463" spc="-73" dirty="0">
                <a:solidFill>
                  <a:prstClr val="black"/>
                </a:solidFill>
                <a:latin typeface="Arial"/>
                <a:cs typeface="Arial"/>
              </a:rPr>
              <a:t>10 </a:t>
            </a:r>
            <a:r>
              <a:rPr sz="1463" spc="-110" dirty="0">
                <a:solidFill>
                  <a:prstClr val="black"/>
                </a:solidFill>
                <a:latin typeface="Arial"/>
                <a:cs typeface="Arial"/>
              </a:rPr>
              <a:t>ans </a:t>
            </a:r>
            <a:r>
              <a:rPr sz="1463" spc="-138" dirty="0">
                <a:solidFill>
                  <a:prstClr val="black"/>
                </a:solidFill>
                <a:latin typeface="Arial"/>
                <a:cs typeface="Arial"/>
              </a:rPr>
              <a:t>?</a:t>
            </a:r>
            <a:r>
              <a:rPr sz="1463" spc="3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63" spc="-65" dirty="0">
                <a:solidFill>
                  <a:prstClr val="black"/>
                </a:solidFill>
                <a:latin typeface="Arial"/>
                <a:cs typeface="Arial"/>
              </a:rPr>
              <a:t>»</a:t>
            </a:r>
            <a:endParaRPr sz="1463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40AED36F-3E4D-604B-914D-1CC4C52C576F}"/>
              </a:ext>
            </a:extLst>
          </p:cNvPr>
          <p:cNvSpPr/>
          <p:nvPr/>
        </p:nvSpPr>
        <p:spPr>
          <a:xfrm>
            <a:off x="7344157" y="1967866"/>
            <a:ext cx="2715895" cy="750689"/>
          </a:xfrm>
          <a:custGeom>
            <a:avLst/>
            <a:gdLst/>
            <a:ahLst/>
            <a:cxnLst/>
            <a:rect l="l" t="t" r="r" b="b"/>
            <a:pathLst>
              <a:path w="3342640" h="923925">
                <a:moveTo>
                  <a:pt x="0" y="923544"/>
                </a:moveTo>
                <a:lnTo>
                  <a:pt x="3342132" y="923544"/>
                </a:lnTo>
                <a:lnTo>
                  <a:pt x="3342132" y="0"/>
                </a:lnTo>
                <a:lnTo>
                  <a:pt x="0" y="0"/>
                </a:lnTo>
                <a:lnTo>
                  <a:pt x="0" y="923544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pPr defTabSz="457200"/>
            <a:endParaRPr sz="146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45BDE14A-E99B-3046-A6C0-650630A9331C}"/>
              </a:ext>
            </a:extLst>
          </p:cNvPr>
          <p:cNvSpPr txBox="1"/>
          <p:nvPr/>
        </p:nvSpPr>
        <p:spPr>
          <a:xfrm>
            <a:off x="7344157" y="1982828"/>
            <a:ext cx="2715895" cy="685797"/>
          </a:xfrm>
          <a:prstGeom prst="rect">
            <a:avLst/>
          </a:prstGeom>
        </p:spPr>
        <p:txBody>
          <a:bodyPr vert="horz" wrap="square" lIns="0" tIns="10319" rIns="0" bIns="0" rtlCol="0">
            <a:spAutoFit/>
          </a:bodyPr>
          <a:lstStyle/>
          <a:p>
            <a:pPr algn="ctr" defTabSz="457200">
              <a:spcBef>
                <a:spcPts val="81"/>
              </a:spcBef>
            </a:pPr>
            <a:r>
              <a:rPr sz="1463" b="1" spc="-69" dirty="0">
                <a:solidFill>
                  <a:prstClr val="black"/>
                </a:solidFill>
                <a:latin typeface="Trebuchet MS"/>
                <a:cs typeface="Trebuchet MS"/>
              </a:rPr>
              <a:t>Situation</a:t>
            </a:r>
            <a:r>
              <a:rPr sz="1463" b="1" spc="-14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463" b="1" spc="-81" dirty="0">
                <a:solidFill>
                  <a:prstClr val="black"/>
                </a:solidFill>
                <a:latin typeface="Trebuchet MS"/>
                <a:cs typeface="Trebuchet MS"/>
              </a:rPr>
              <a:t>mathématique</a:t>
            </a:r>
            <a:endParaRPr sz="1463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548" algn="ctr" defTabSz="457200">
              <a:spcBef>
                <a:spcPts val="16"/>
              </a:spcBef>
            </a:pPr>
            <a:r>
              <a:rPr sz="1463" spc="-73" dirty="0">
                <a:solidFill>
                  <a:prstClr val="black"/>
                </a:solidFill>
                <a:latin typeface="Arial"/>
                <a:cs typeface="Arial"/>
              </a:rPr>
              <a:t>5 </a:t>
            </a:r>
            <a:r>
              <a:rPr sz="1463" dirty="0">
                <a:solidFill>
                  <a:prstClr val="black"/>
                </a:solidFill>
                <a:latin typeface="Wingdings"/>
                <a:cs typeface="Wingdings"/>
              </a:rPr>
              <a:t></a:t>
            </a:r>
            <a:r>
              <a:rPr sz="1463" spc="-37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463" spc="-73" dirty="0">
                <a:solidFill>
                  <a:prstClr val="black"/>
                </a:solidFill>
                <a:latin typeface="Arial"/>
                <a:cs typeface="Arial"/>
              </a:rPr>
              <a:t>110</a:t>
            </a:r>
            <a:endParaRPr sz="1463">
              <a:solidFill>
                <a:prstClr val="black"/>
              </a:solidFill>
              <a:latin typeface="Arial"/>
              <a:cs typeface="Arial"/>
            </a:endParaRPr>
          </a:p>
          <a:p>
            <a:pPr marR="274995" algn="ctr" defTabSz="457200">
              <a:spcBef>
                <a:spcPts val="4"/>
              </a:spcBef>
            </a:pPr>
            <a:r>
              <a:rPr sz="1463" spc="-73" dirty="0">
                <a:solidFill>
                  <a:prstClr val="black"/>
                </a:solidFill>
                <a:latin typeface="Arial"/>
                <a:cs typeface="Arial"/>
              </a:rPr>
              <a:t>10 </a:t>
            </a:r>
            <a:r>
              <a:rPr sz="1463" dirty="0">
                <a:solidFill>
                  <a:prstClr val="black"/>
                </a:solidFill>
                <a:latin typeface="Wingdings"/>
                <a:cs typeface="Wingdings"/>
              </a:rPr>
              <a:t></a:t>
            </a:r>
            <a:r>
              <a:rPr sz="1463" spc="-4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463" spc="-138" dirty="0">
                <a:solidFill>
                  <a:prstClr val="black"/>
                </a:solidFill>
                <a:latin typeface="Arial"/>
                <a:cs typeface="Arial"/>
              </a:rPr>
              <a:t>?</a:t>
            </a:r>
            <a:endParaRPr sz="1463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3" name="object 24">
            <a:extLst>
              <a:ext uri="{FF2B5EF4-FFF2-40B4-BE49-F238E27FC236}">
                <a16:creationId xmlns:a16="http://schemas.microsoft.com/office/drawing/2014/main" id="{6CEF9CCC-A413-2546-800D-21E23375286A}"/>
              </a:ext>
            </a:extLst>
          </p:cNvPr>
          <p:cNvSpPr/>
          <p:nvPr/>
        </p:nvSpPr>
        <p:spPr>
          <a:xfrm>
            <a:off x="7344157" y="5187314"/>
            <a:ext cx="2715895" cy="525224"/>
          </a:xfrm>
          <a:custGeom>
            <a:avLst/>
            <a:gdLst/>
            <a:ahLst/>
            <a:cxnLst/>
            <a:rect l="l" t="t" r="r" b="b"/>
            <a:pathLst>
              <a:path w="3342640" h="646429">
                <a:moveTo>
                  <a:pt x="0" y="646176"/>
                </a:moveTo>
                <a:lnTo>
                  <a:pt x="3342132" y="646176"/>
                </a:lnTo>
                <a:lnTo>
                  <a:pt x="3342132" y="0"/>
                </a:lnTo>
                <a:lnTo>
                  <a:pt x="0" y="0"/>
                </a:lnTo>
                <a:lnTo>
                  <a:pt x="0" y="646176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pPr defTabSz="457200"/>
            <a:endParaRPr sz="146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5">
            <a:extLst>
              <a:ext uri="{FF2B5EF4-FFF2-40B4-BE49-F238E27FC236}">
                <a16:creationId xmlns:a16="http://schemas.microsoft.com/office/drawing/2014/main" id="{18A1E379-B978-F345-9882-07DB43BDE09E}"/>
              </a:ext>
            </a:extLst>
          </p:cNvPr>
          <p:cNvSpPr txBox="1"/>
          <p:nvPr/>
        </p:nvSpPr>
        <p:spPr>
          <a:xfrm>
            <a:off x="7344157" y="5202753"/>
            <a:ext cx="2715895" cy="460671"/>
          </a:xfrm>
          <a:prstGeom prst="rect">
            <a:avLst/>
          </a:prstGeom>
        </p:spPr>
        <p:txBody>
          <a:bodyPr vert="horz" wrap="square" lIns="0" tIns="10319" rIns="0" bIns="0" rtlCol="0">
            <a:spAutoFit/>
          </a:bodyPr>
          <a:lstStyle/>
          <a:p>
            <a:pPr marL="2064" algn="ctr" defTabSz="457200">
              <a:spcBef>
                <a:spcPts val="81"/>
              </a:spcBef>
            </a:pPr>
            <a:r>
              <a:rPr sz="1463" b="1" spc="-69" dirty="0">
                <a:solidFill>
                  <a:prstClr val="black"/>
                </a:solidFill>
                <a:latin typeface="Trebuchet MS"/>
                <a:cs typeface="Trebuchet MS"/>
              </a:rPr>
              <a:t>Solution</a:t>
            </a:r>
            <a:r>
              <a:rPr sz="1463" b="1" spc="-13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463" b="1" spc="-81" dirty="0">
                <a:solidFill>
                  <a:prstClr val="black"/>
                </a:solidFill>
                <a:latin typeface="Trebuchet MS"/>
                <a:cs typeface="Trebuchet MS"/>
              </a:rPr>
              <a:t>mathématique</a:t>
            </a:r>
            <a:endParaRPr sz="1463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32" algn="ctr" defTabSz="457200">
              <a:spcBef>
                <a:spcPts val="4"/>
              </a:spcBef>
            </a:pPr>
            <a:r>
              <a:rPr sz="1463" spc="-73" dirty="0">
                <a:solidFill>
                  <a:prstClr val="black"/>
                </a:solidFill>
                <a:latin typeface="Arial"/>
                <a:cs typeface="Arial"/>
              </a:rPr>
              <a:t>2 </a:t>
            </a:r>
            <a:r>
              <a:rPr sz="1463" spc="-219" dirty="0">
                <a:solidFill>
                  <a:prstClr val="black"/>
                </a:solidFill>
                <a:latin typeface="Arial"/>
                <a:cs typeface="Arial"/>
              </a:rPr>
              <a:t>X </a:t>
            </a:r>
            <a:r>
              <a:rPr sz="1463" spc="-73" dirty="0">
                <a:solidFill>
                  <a:prstClr val="black"/>
                </a:solidFill>
                <a:latin typeface="Arial"/>
                <a:cs typeface="Arial"/>
              </a:rPr>
              <a:t>110 </a:t>
            </a:r>
            <a:r>
              <a:rPr sz="1463" spc="-126" dirty="0">
                <a:solidFill>
                  <a:prstClr val="black"/>
                </a:solidFill>
                <a:latin typeface="Arial"/>
                <a:cs typeface="Arial"/>
              </a:rPr>
              <a:t>=</a:t>
            </a:r>
            <a:r>
              <a:rPr sz="1463" spc="-11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63" b="1" spc="-122" dirty="0">
                <a:solidFill>
                  <a:prstClr val="black"/>
                </a:solidFill>
                <a:latin typeface="Trebuchet MS"/>
                <a:cs typeface="Trebuchet MS"/>
              </a:rPr>
              <a:t>220</a:t>
            </a:r>
            <a:endParaRPr sz="1463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25" name="object 26">
            <a:extLst>
              <a:ext uri="{FF2B5EF4-FFF2-40B4-BE49-F238E27FC236}">
                <a16:creationId xmlns:a16="http://schemas.microsoft.com/office/drawing/2014/main" id="{637764A7-E360-1C40-9DB1-EDC536620287}"/>
              </a:ext>
            </a:extLst>
          </p:cNvPr>
          <p:cNvSpPr/>
          <p:nvPr/>
        </p:nvSpPr>
        <p:spPr>
          <a:xfrm>
            <a:off x="1872330" y="5187314"/>
            <a:ext cx="2715895" cy="525224"/>
          </a:xfrm>
          <a:custGeom>
            <a:avLst/>
            <a:gdLst/>
            <a:ahLst/>
            <a:cxnLst/>
            <a:rect l="l" t="t" r="r" b="b"/>
            <a:pathLst>
              <a:path w="3342640" h="646429">
                <a:moveTo>
                  <a:pt x="0" y="646176"/>
                </a:moveTo>
                <a:lnTo>
                  <a:pt x="3342132" y="646176"/>
                </a:lnTo>
                <a:lnTo>
                  <a:pt x="3342132" y="0"/>
                </a:lnTo>
                <a:lnTo>
                  <a:pt x="0" y="0"/>
                </a:lnTo>
                <a:lnTo>
                  <a:pt x="0" y="6461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457200"/>
            <a:endParaRPr sz="146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9">
            <a:extLst>
              <a:ext uri="{FF2B5EF4-FFF2-40B4-BE49-F238E27FC236}">
                <a16:creationId xmlns:a16="http://schemas.microsoft.com/office/drawing/2014/main" id="{DC2DA2A6-7998-B14E-8C45-20AB7CD44F38}"/>
              </a:ext>
            </a:extLst>
          </p:cNvPr>
          <p:cNvSpPr txBox="1"/>
          <p:nvPr/>
        </p:nvSpPr>
        <p:spPr>
          <a:xfrm>
            <a:off x="5414549" y="5355305"/>
            <a:ext cx="1103074" cy="256641"/>
          </a:xfrm>
          <a:prstGeom prst="rect">
            <a:avLst/>
          </a:prstGeom>
        </p:spPr>
        <p:txBody>
          <a:bodyPr vert="horz" wrap="square" lIns="0" tIns="10319" rIns="0" bIns="0" rtlCol="0">
            <a:spAutoFit/>
          </a:bodyPr>
          <a:lstStyle/>
          <a:p>
            <a:pPr marL="10319" defTabSz="457200">
              <a:spcBef>
                <a:spcPts val="81"/>
              </a:spcBef>
            </a:pPr>
            <a:r>
              <a:rPr sz="1600" b="1" spc="-89" dirty="0">
                <a:solidFill>
                  <a:prstClr val="black"/>
                </a:solidFill>
                <a:latin typeface="Calibri"/>
                <a:cs typeface="Trebuchet MS"/>
              </a:rPr>
              <a:t>interprétation</a:t>
            </a:r>
            <a:endParaRPr sz="1600" dirty="0">
              <a:solidFill>
                <a:prstClr val="black"/>
              </a:solidFill>
              <a:latin typeface="Calibri"/>
              <a:cs typeface="Trebuchet MS"/>
            </a:endParaRPr>
          </a:p>
        </p:txBody>
      </p:sp>
      <p:sp>
        <p:nvSpPr>
          <p:cNvPr id="27" name="object 5">
            <a:extLst>
              <a:ext uri="{FF2B5EF4-FFF2-40B4-BE49-F238E27FC236}">
                <a16:creationId xmlns:a16="http://schemas.microsoft.com/office/drawing/2014/main" id="{83601726-281A-EB43-A163-55921E0FE7F8}"/>
              </a:ext>
            </a:extLst>
          </p:cNvPr>
          <p:cNvSpPr txBox="1"/>
          <p:nvPr/>
        </p:nvSpPr>
        <p:spPr>
          <a:xfrm>
            <a:off x="5294440" y="2072704"/>
            <a:ext cx="1343500" cy="256641"/>
          </a:xfrm>
          <a:prstGeom prst="rect">
            <a:avLst/>
          </a:prstGeom>
        </p:spPr>
        <p:txBody>
          <a:bodyPr vert="horz" wrap="square" lIns="0" tIns="10319" rIns="0" bIns="0" rtlCol="0">
            <a:spAutoFit/>
          </a:bodyPr>
          <a:lstStyle/>
          <a:p>
            <a:pPr marL="10319" defTabSz="457200">
              <a:spcBef>
                <a:spcPts val="81"/>
              </a:spcBef>
            </a:pPr>
            <a:r>
              <a:rPr sz="1600" b="1" spc="-77" dirty="0">
                <a:solidFill>
                  <a:prstClr val="black"/>
                </a:solidFill>
                <a:latin typeface="Calibri"/>
                <a:cs typeface="Trebuchet MS"/>
              </a:rPr>
              <a:t>mathématisation</a:t>
            </a:r>
            <a:endParaRPr sz="1600" dirty="0">
              <a:solidFill>
                <a:prstClr val="black"/>
              </a:solidFill>
              <a:latin typeface="Calibri"/>
              <a:cs typeface="Trebuchet MS"/>
            </a:endParaRPr>
          </a:p>
        </p:txBody>
      </p:sp>
      <p:sp>
        <p:nvSpPr>
          <p:cNvPr id="28" name="object 7">
            <a:extLst>
              <a:ext uri="{FF2B5EF4-FFF2-40B4-BE49-F238E27FC236}">
                <a16:creationId xmlns:a16="http://schemas.microsoft.com/office/drawing/2014/main" id="{19DD0551-8205-2242-BC0D-3903BF432182}"/>
              </a:ext>
            </a:extLst>
          </p:cNvPr>
          <p:cNvSpPr txBox="1"/>
          <p:nvPr/>
        </p:nvSpPr>
        <p:spPr>
          <a:xfrm>
            <a:off x="9585183" y="3782727"/>
            <a:ext cx="458668" cy="256641"/>
          </a:xfrm>
          <a:prstGeom prst="rect">
            <a:avLst/>
          </a:prstGeom>
        </p:spPr>
        <p:txBody>
          <a:bodyPr vert="horz" wrap="square" lIns="0" tIns="10319" rIns="0" bIns="0" rtlCol="0">
            <a:spAutoFit/>
          </a:bodyPr>
          <a:lstStyle/>
          <a:p>
            <a:pPr marL="10319" defTabSz="457200">
              <a:spcBef>
                <a:spcPts val="81"/>
              </a:spcBef>
            </a:pPr>
            <a:r>
              <a:rPr sz="1600" b="1" spc="-146" dirty="0">
                <a:solidFill>
                  <a:prstClr val="black"/>
                </a:solidFill>
                <a:latin typeface="Calibri"/>
                <a:cs typeface="Trebuchet MS"/>
              </a:rPr>
              <a:t>c</a:t>
            </a:r>
            <a:r>
              <a:rPr sz="1600" b="1" spc="-81" dirty="0">
                <a:solidFill>
                  <a:prstClr val="black"/>
                </a:solidFill>
                <a:latin typeface="Calibri"/>
                <a:cs typeface="Trebuchet MS"/>
              </a:rPr>
              <a:t>alc</a:t>
            </a:r>
            <a:r>
              <a:rPr sz="1600" b="1" spc="-102" dirty="0">
                <a:solidFill>
                  <a:prstClr val="black"/>
                </a:solidFill>
                <a:latin typeface="Calibri"/>
                <a:cs typeface="Trebuchet MS"/>
              </a:rPr>
              <a:t>u</a:t>
            </a:r>
            <a:r>
              <a:rPr sz="1600" b="1" spc="-73" dirty="0">
                <a:solidFill>
                  <a:prstClr val="black"/>
                </a:solidFill>
                <a:latin typeface="Calibri"/>
                <a:cs typeface="Trebuchet MS"/>
              </a:rPr>
              <a:t>l</a:t>
            </a:r>
            <a:endParaRPr sz="1600" dirty="0">
              <a:solidFill>
                <a:prstClr val="black"/>
              </a:solidFill>
              <a:latin typeface="Calibri"/>
              <a:cs typeface="Trebuchet MS"/>
            </a:endParaRPr>
          </a:p>
        </p:txBody>
      </p:sp>
      <p:sp>
        <p:nvSpPr>
          <p:cNvPr id="29" name="object 11">
            <a:extLst>
              <a:ext uri="{FF2B5EF4-FFF2-40B4-BE49-F238E27FC236}">
                <a16:creationId xmlns:a16="http://schemas.microsoft.com/office/drawing/2014/main" id="{9051B922-C5B4-3A44-9A03-12920836EF1A}"/>
              </a:ext>
            </a:extLst>
          </p:cNvPr>
          <p:cNvSpPr txBox="1"/>
          <p:nvPr/>
        </p:nvSpPr>
        <p:spPr>
          <a:xfrm>
            <a:off x="1778305" y="3782727"/>
            <a:ext cx="893088" cy="256641"/>
          </a:xfrm>
          <a:prstGeom prst="rect">
            <a:avLst/>
          </a:prstGeom>
        </p:spPr>
        <p:txBody>
          <a:bodyPr vert="horz" wrap="square" lIns="0" tIns="10319" rIns="0" bIns="0" rtlCol="0">
            <a:spAutoFit/>
          </a:bodyPr>
          <a:lstStyle/>
          <a:p>
            <a:pPr marL="10319" defTabSz="457200">
              <a:spcBef>
                <a:spcPts val="81"/>
              </a:spcBef>
            </a:pPr>
            <a:r>
              <a:rPr sz="1600" b="1" spc="-89" dirty="0">
                <a:solidFill>
                  <a:prstClr val="black"/>
                </a:solidFill>
                <a:latin typeface="Calibri"/>
                <a:cs typeface="Trebuchet MS"/>
              </a:rPr>
              <a:t>vérification</a:t>
            </a:r>
            <a:endParaRPr sz="1600" dirty="0">
              <a:solidFill>
                <a:prstClr val="black"/>
              </a:solidFill>
              <a:latin typeface="Calibri"/>
              <a:cs typeface="Trebuchet MS"/>
            </a:endParaRPr>
          </a:p>
        </p:txBody>
      </p:sp>
      <p:sp>
        <p:nvSpPr>
          <p:cNvPr id="30" name="object 26">
            <a:extLst>
              <a:ext uri="{FF2B5EF4-FFF2-40B4-BE49-F238E27FC236}">
                <a16:creationId xmlns:a16="http://schemas.microsoft.com/office/drawing/2014/main" id="{35039116-4DA8-194D-B106-B42AF9FCCBB6}"/>
              </a:ext>
            </a:extLst>
          </p:cNvPr>
          <p:cNvSpPr/>
          <p:nvPr/>
        </p:nvSpPr>
        <p:spPr>
          <a:xfrm>
            <a:off x="2024730" y="5115186"/>
            <a:ext cx="2715895" cy="658853"/>
          </a:xfrm>
          <a:custGeom>
            <a:avLst/>
            <a:gdLst/>
            <a:ahLst/>
            <a:cxnLst/>
            <a:rect l="l" t="t" r="r" b="b"/>
            <a:pathLst>
              <a:path w="3342640" h="646429">
                <a:moveTo>
                  <a:pt x="0" y="646176"/>
                </a:moveTo>
                <a:lnTo>
                  <a:pt x="3342132" y="646176"/>
                </a:lnTo>
                <a:lnTo>
                  <a:pt x="3342132" y="0"/>
                </a:lnTo>
                <a:lnTo>
                  <a:pt x="0" y="0"/>
                </a:lnTo>
                <a:lnTo>
                  <a:pt x="0" y="646176"/>
                </a:ln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pPr defTabSz="457200"/>
            <a:endParaRPr sz="1463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28">
            <a:extLst>
              <a:ext uri="{FF2B5EF4-FFF2-40B4-BE49-F238E27FC236}">
                <a16:creationId xmlns:a16="http://schemas.microsoft.com/office/drawing/2014/main" id="{6B34F3B0-1C37-4C49-8D06-F0D16174C490}"/>
              </a:ext>
            </a:extLst>
          </p:cNvPr>
          <p:cNvSpPr txBox="1"/>
          <p:nvPr/>
        </p:nvSpPr>
        <p:spPr>
          <a:xfrm>
            <a:off x="1968549" y="5202752"/>
            <a:ext cx="2715895" cy="460671"/>
          </a:xfrm>
          <a:prstGeom prst="rect">
            <a:avLst/>
          </a:prstGeom>
        </p:spPr>
        <p:txBody>
          <a:bodyPr vert="horz" wrap="square" lIns="0" tIns="10319" rIns="0" bIns="0" rtlCol="0">
            <a:spAutoFit/>
          </a:bodyPr>
          <a:lstStyle/>
          <a:p>
            <a:pPr marL="516" algn="ctr" defTabSz="457200">
              <a:spcBef>
                <a:spcPts val="81"/>
              </a:spcBef>
            </a:pPr>
            <a:r>
              <a:rPr sz="1463" b="1" spc="-69" dirty="0">
                <a:solidFill>
                  <a:prstClr val="black"/>
                </a:solidFill>
                <a:latin typeface="Trebuchet MS"/>
                <a:cs typeface="Trebuchet MS"/>
              </a:rPr>
              <a:t>Solution</a:t>
            </a:r>
            <a:r>
              <a:rPr sz="1463" b="1" spc="-13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463" b="1" spc="-98" dirty="0">
                <a:solidFill>
                  <a:prstClr val="black"/>
                </a:solidFill>
                <a:latin typeface="Trebuchet MS"/>
                <a:cs typeface="Trebuchet MS"/>
              </a:rPr>
              <a:t>réelle</a:t>
            </a:r>
            <a:endParaRPr sz="1463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algn="ctr" defTabSz="457200">
              <a:spcBef>
                <a:spcPts val="4"/>
              </a:spcBef>
            </a:pPr>
            <a:r>
              <a:rPr sz="1463" spc="-65" dirty="0">
                <a:solidFill>
                  <a:prstClr val="black"/>
                </a:solidFill>
                <a:latin typeface="Arial"/>
                <a:cs typeface="Arial"/>
              </a:rPr>
              <a:t>« </a:t>
            </a:r>
            <a:r>
              <a:rPr sz="1463" spc="-16" dirty="0">
                <a:solidFill>
                  <a:prstClr val="black"/>
                </a:solidFill>
                <a:latin typeface="Arial"/>
                <a:cs typeface="Arial"/>
              </a:rPr>
              <a:t>Il </a:t>
            </a:r>
            <a:r>
              <a:rPr sz="1463" spc="-53" dirty="0">
                <a:solidFill>
                  <a:prstClr val="black"/>
                </a:solidFill>
                <a:latin typeface="Arial"/>
                <a:cs typeface="Arial"/>
              </a:rPr>
              <a:t>fera </a:t>
            </a:r>
            <a:r>
              <a:rPr sz="1463" spc="-73" dirty="0">
                <a:solidFill>
                  <a:prstClr val="black"/>
                </a:solidFill>
                <a:latin typeface="Arial"/>
                <a:cs typeface="Arial"/>
              </a:rPr>
              <a:t>220 cm.</a:t>
            </a:r>
            <a:r>
              <a:rPr sz="1463" spc="-17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63" spc="-65" dirty="0">
                <a:solidFill>
                  <a:prstClr val="black"/>
                </a:solidFill>
                <a:latin typeface="Arial"/>
                <a:cs typeface="Arial"/>
              </a:rPr>
              <a:t>»</a:t>
            </a:r>
            <a:endParaRPr sz="1463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726732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F05CE5D-1B0B-9147-9471-9A25D494C025}"/>
              </a:ext>
            </a:extLst>
          </p:cNvPr>
          <p:cNvSpPr txBox="1"/>
          <p:nvPr/>
        </p:nvSpPr>
        <p:spPr>
          <a:xfrm>
            <a:off x="2205256" y="93399"/>
            <a:ext cx="584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3600" dirty="0">
                <a:solidFill>
                  <a:prstClr val="black"/>
                </a:solidFill>
                <a:latin typeface="Calibri"/>
              </a:rPr>
              <a:t>La proportionnalité au cycle 3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D8AD235F-821D-464A-94B2-484B2663E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3187" y="1558968"/>
            <a:ext cx="9144000" cy="249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39725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defTabSz="457200">
              <a:spcBef>
                <a:spcPts val="600"/>
              </a:spcBef>
              <a:buClrTx/>
            </a:pPr>
            <a:r>
              <a:rPr lang="fr-FR" altLang="fr-FR" sz="2000" dirty="0">
                <a:latin typeface="Calibri"/>
              </a:rPr>
              <a:t>- 	</a:t>
            </a:r>
            <a:r>
              <a:rPr lang="fr-FR" altLang="fr-FR" sz="1400" dirty="0">
                <a:solidFill>
                  <a:prstClr val="black"/>
                </a:solidFill>
                <a:latin typeface="Calibri"/>
              </a:rPr>
              <a:t>Simard A, Reconnaissance de situations de proportionnalité, </a:t>
            </a:r>
            <a:r>
              <a:rPr lang="fr-FR" altLang="fr-FR" sz="1400" i="1" dirty="0">
                <a:solidFill>
                  <a:prstClr val="black"/>
                </a:solidFill>
                <a:latin typeface="Calibri"/>
              </a:rPr>
              <a:t>Grand N</a:t>
            </a:r>
            <a:r>
              <a:rPr lang="fr-FR" altLang="fr-FR" sz="1400" dirty="0">
                <a:solidFill>
                  <a:prstClr val="black"/>
                </a:solidFill>
                <a:latin typeface="Calibri"/>
              </a:rPr>
              <a:t>, n°90, 2012.</a:t>
            </a:r>
          </a:p>
          <a:p>
            <a:pPr defTabSz="457200">
              <a:spcBef>
                <a:spcPts val="600"/>
              </a:spcBef>
              <a:buFont typeface="Arial" panose="020B0604020202020204" pitchFamily="34" charset="0"/>
              <a:buChar char="-"/>
            </a:pPr>
            <a:r>
              <a:rPr lang="fr-FR" altLang="fr-FR" sz="1400" dirty="0">
                <a:solidFill>
                  <a:prstClr val="black"/>
                </a:solidFill>
                <a:latin typeface="Calibri"/>
              </a:rPr>
              <a:t>Simard ., Fondements mathématiques de la proportionnalité dans la perspective d’un usage didactique, </a:t>
            </a:r>
            <a:r>
              <a:rPr lang="fr-FR" altLang="fr-FR" sz="1400" i="1" dirty="0">
                <a:solidFill>
                  <a:prstClr val="black"/>
                </a:solidFill>
                <a:latin typeface="Calibri"/>
              </a:rPr>
              <a:t>Petit x</a:t>
            </a:r>
            <a:r>
              <a:rPr lang="fr-FR" altLang="fr-FR" sz="1400" dirty="0">
                <a:solidFill>
                  <a:prstClr val="black"/>
                </a:solidFill>
                <a:latin typeface="Calibri"/>
              </a:rPr>
              <a:t>, n</a:t>
            </a:r>
            <a:r>
              <a:rPr lang="fr-FR" altLang="fr-FR" sz="1400" i="1" dirty="0">
                <a:solidFill>
                  <a:prstClr val="black"/>
                </a:solidFill>
                <a:latin typeface="Calibri"/>
              </a:rPr>
              <a:t>º</a:t>
            </a:r>
            <a:r>
              <a:rPr lang="fr-FR" altLang="fr-FR" sz="1400" dirty="0">
                <a:solidFill>
                  <a:prstClr val="black"/>
                </a:solidFill>
                <a:latin typeface="Calibri"/>
              </a:rPr>
              <a:t>89, 2012. </a:t>
            </a:r>
          </a:p>
          <a:p>
            <a:pPr defTabSz="457200">
              <a:spcBef>
                <a:spcPts val="600"/>
              </a:spcBef>
              <a:buFont typeface="Arial" panose="020B0604020202020204" pitchFamily="34" charset="0"/>
              <a:buChar char="-"/>
            </a:pPr>
            <a:r>
              <a:rPr lang="fr-FR" altLang="fr-FR" sz="1400" dirty="0">
                <a:solidFill>
                  <a:prstClr val="black"/>
                </a:solidFill>
                <a:latin typeface="Calibri"/>
              </a:rPr>
              <a:t>Simard A, Proportionnalité en CM2 – 6</a:t>
            </a:r>
            <a:r>
              <a:rPr lang="fr-FR" altLang="fr-FR" sz="1400" i="1" dirty="0">
                <a:solidFill>
                  <a:prstClr val="black"/>
                </a:solidFill>
                <a:latin typeface="Calibri"/>
              </a:rPr>
              <a:t>º</a:t>
            </a:r>
            <a:r>
              <a:rPr lang="fr-FR" altLang="fr-FR" sz="14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fr-FR" altLang="fr-FR" sz="1400" i="1" dirty="0">
                <a:solidFill>
                  <a:prstClr val="black"/>
                </a:solidFill>
                <a:latin typeface="Calibri"/>
              </a:rPr>
              <a:t>Petit x</a:t>
            </a:r>
            <a:r>
              <a:rPr lang="fr-FR" altLang="fr-FR" sz="1400" dirty="0">
                <a:solidFill>
                  <a:prstClr val="black"/>
                </a:solidFill>
                <a:latin typeface="Calibri"/>
              </a:rPr>
              <a:t>, n</a:t>
            </a:r>
            <a:r>
              <a:rPr lang="fr-FR" altLang="fr-FR" sz="1400" i="1" dirty="0">
                <a:solidFill>
                  <a:prstClr val="black"/>
                </a:solidFill>
                <a:latin typeface="Calibri"/>
              </a:rPr>
              <a:t>º</a:t>
            </a:r>
            <a:r>
              <a:rPr lang="fr-FR" altLang="fr-FR" sz="1400" dirty="0">
                <a:solidFill>
                  <a:prstClr val="black"/>
                </a:solidFill>
                <a:latin typeface="Calibri"/>
              </a:rPr>
              <a:t>90, 2012</a:t>
            </a:r>
          </a:p>
          <a:p>
            <a:pPr defTabSz="457200">
              <a:spcBef>
                <a:spcPts val="600"/>
              </a:spcBef>
              <a:buFont typeface="Arial" panose="020B0604020202020204" pitchFamily="34" charset="0"/>
              <a:buChar char="-"/>
            </a:pPr>
            <a:r>
              <a:rPr lang="fr-FR" altLang="fr-FR" sz="1400" dirty="0">
                <a:latin typeface="Calibri"/>
              </a:rPr>
              <a:t>Hersant M, La proportionnalité dans l'enseignement obligatoire en France, d'hier à aujourd'hui, </a:t>
            </a:r>
            <a:r>
              <a:rPr lang="fr-FR" altLang="fr-FR" sz="1400" i="1" dirty="0">
                <a:latin typeface="Calibri"/>
              </a:rPr>
              <a:t>Repère – IREM</a:t>
            </a:r>
            <a:r>
              <a:rPr lang="fr-FR" altLang="fr-FR" sz="1400" dirty="0">
                <a:latin typeface="Calibri"/>
              </a:rPr>
              <a:t>, n</a:t>
            </a:r>
            <a:r>
              <a:rPr lang="fr-FR" altLang="fr-FR" sz="1400" i="1" dirty="0">
                <a:solidFill>
                  <a:prstClr val="black"/>
                </a:solidFill>
                <a:latin typeface="Calibri"/>
              </a:rPr>
              <a:t>º</a:t>
            </a:r>
            <a:r>
              <a:rPr lang="fr-FR" altLang="fr-FR" sz="1400" dirty="0">
                <a:latin typeface="Calibri"/>
              </a:rPr>
              <a:t>59, 2005.</a:t>
            </a:r>
          </a:p>
          <a:p>
            <a:pPr defTabSz="457200">
              <a:spcBef>
                <a:spcPts val="600"/>
              </a:spcBef>
              <a:buFont typeface="Arial" panose="020B0604020202020204" pitchFamily="34" charset="0"/>
              <a:buChar char="-"/>
            </a:pPr>
            <a:r>
              <a:rPr lang="fr-FR" altLang="fr-FR" sz="1400" dirty="0" err="1">
                <a:latin typeface="Calibri"/>
              </a:rPr>
              <a:t>Houdement</a:t>
            </a:r>
            <a:r>
              <a:rPr lang="fr-FR" altLang="fr-FR" sz="1400" dirty="0">
                <a:latin typeface="Calibri"/>
              </a:rPr>
              <a:t> C, Connaissances cachées en résolution de problèmes arithmétiques à l'école primaire. </a:t>
            </a:r>
            <a:r>
              <a:rPr lang="fr-FR" altLang="fr-FR" sz="1400" i="1" dirty="0">
                <a:latin typeface="Calibri"/>
              </a:rPr>
              <a:t>Annales de didactique et de sciences cognitives</a:t>
            </a:r>
            <a:r>
              <a:rPr lang="fr-FR" altLang="fr-FR" sz="1400" dirty="0">
                <a:latin typeface="Calibri"/>
              </a:rPr>
              <a:t>. Vol 16. p 67-96, 2011.</a:t>
            </a:r>
          </a:p>
          <a:p>
            <a:pPr defTabSz="457200">
              <a:spcBef>
                <a:spcPts val="600"/>
              </a:spcBef>
              <a:buFont typeface="Arial" panose="020B0604020202020204" pitchFamily="34" charset="0"/>
              <a:buChar char="-"/>
            </a:pPr>
            <a:r>
              <a:rPr lang="fr-FR" altLang="fr-FR" sz="1400" dirty="0">
                <a:latin typeface="Calibri"/>
              </a:rPr>
              <a:t>« Enseigner la proportionnalité au cycle 3 », Jean-Claude Rolland CPC </a:t>
            </a:r>
            <a:r>
              <a:rPr lang="fr-FR" altLang="fr-FR" sz="1400" dirty="0" err="1">
                <a:latin typeface="Calibri"/>
              </a:rPr>
              <a:t>ien</a:t>
            </a:r>
            <a:r>
              <a:rPr lang="fr-FR" altLang="fr-FR" sz="1400" dirty="0">
                <a:latin typeface="Calibri"/>
              </a:rPr>
              <a:t>-Epinay. </a:t>
            </a:r>
          </a:p>
          <a:p>
            <a:pPr defTabSz="457200">
              <a:spcBef>
                <a:spcPts val="600"/>
              </a:spcBef>
              <a:buFont typeface="Arial" panose="020B0604020202020204" pitchFamily="34" charset="0"/>
              <a:buChar char="-"/>
            </a:pPr>
            <a:r>
              <a:rPr lang="fr-FR" altLang="fr-FR" sz="1400" dirty="0">
                <a:latin typeface="Calibri"/>
              </a:rPr>
              <a:t>« La </a:t>
            </a:r>
            <a:r>
              <a:rPr lang="fr-FR" altLang="fr-FR" sz="1400" dirty="0" err="1">
                <a:latin typeface="Calibri"/>
              </a:rPr>
              <a:t>proportionnalié</a:t>
            </a:r>
            <a:r>
              <a:rPr lang="fr-FR" altLang="fr-FR" sz="1400" dirty="0">
                <a:latin typeface="Calibri"/>
              </a:rPr>
              <a:t> au cycle 3, Karine </a:t>
            </a:r>
            <a:r>
              <a:rPr lang="fr-FR" altLang="fr-FR" sz="1400" dirty="0" err="1">
                <a:latin typeface="Calibri"/>
              </a:rPr>
              <a:t>Vieque</a:t>
            </a:r>
            <a:r>
              <a:rPr lang="fr-FR" altLang="fr-FR" sz="1400" dirty="0">
                <a:latin typeface="Calibri"/>
              </a:rPr>
              <a:t> CPD maths 62</a:t>
            </a:r>
          </a:p>
          <a:p>
            <a:pPr defTabSz="457200">
              <a:spcBef>
                <a:spcPts val="600"/>
              </a:spcBef>
              <a:buFont typeface="Arial" panose="020B0604020202020204" pitchFamily="34" charset="0"/>
              <a:buChar char="-"/>
            </a:pPr>
            <a:endParaRPr lang="fr-FR" altLang="fr-FR" sz="2000" dirty="0">
              <a:latin typeface="Calibri"/>
            </a:endParaRPr>
          </a:p>
          <a:p>
            <a:pPr defTabSz="457200">
              <a:spcBef>
                <a:spcPts val="600"/>
              </a:spcBef>
              <a:buFont typeface="Arial" panose="020B0604020202020204" pitchFamily="34" charset="0"/>
              <a:buChar char="-"/>
            </a:pPr>
            <a:endParaRPr lang="fr-FR" altLang="fr-FR" sz="2000" dirty="0">
              <a:latin typeface="Calibri"/>
            </a:endParaRPr>
          </a:p>
          <a:p>
            <a:pPr defTabSz="457200">
              <a:spcBef>
                <a:spcPts val="600"/>
              </a:spcBef>
              <a:buFont typeface="Arial" panose="020B0604020202020204" pitchFamily="34" charset="0"/>
              <a:buChar char="-"/>
            </a:pPr>
            <a:endParaRPr lang="fr-FR" altLang="fr-FR" sz="2000" dirty="0">
              <a:solidFill>
                <a:prstClr val="black"/>
              </a:solidFill>
              <a:latin typeface="Calibri"/>
            </a:endParaRPr>
          </a:p>
          <a:p>
            <a:pPr defTabSz="457200">
              <a:spcBef>
                <a:spcPts val="600"/>
              </a:spcBef>
            </a:pPr>
            <a:endParaRPr lang="fr-FR" altLang="fr-FR" sz="2000" dirty="0">
              <a:latin typeface="Calibri"/>
            </a:endParaRPr>
          </a:p>
          <a:p>
            <a:pPr defTabSz="457200">
              <a:spcBef>
                <a:spcPts val="600"/>
              </a:spcBef>
            </a:pPr>
            <a:endParaRPr lang="fr-FR" altLang="fr-FR" sz="2000" dirty="0">
              <a:latin typeface="Calibri"/>
            </a:endParaRPr>
          </a:p>
          <a:p>
            <a:pPr defTabSz="457200">
              <a:spcBef>
                <a:spcPts val="600"/>
              </a:spcBef>
            </a:pPr>
            <a:endParaRPr lang="fr-FR" altLang="fr-FR" sz="2000" dirty="0">
              <a:latin typeface="Calibri"/>
            </a:endParaRPr>
          </a:p>
          <a:p>
            <a:pPr defTabSz="457200">
              <a:spcBef>
                <a:spcPts val="600"/>
              </a:spcBef>
              <a:buClrTx/>
            </a:pPr>
            <a:endParaRPr lang="fr-FR" altLang="fr-FR" sz="2000" dirty="0">
              <a:latin typeface="Calibri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4E45C33-417F-944F-8787-9F4C4B2E4DDB}"/>
              </a:ext>
            </a:extLst>
          </p:cNvPr>
          <p:cNvSpPr txBox="1"/>
          <p:nvPr/>
        </p:nvSpPr>
        <p:spPr>
          <a:xfrm>
            <a:off x="1513187" y="4755625"/>
            <a:ext cx="2642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2400" b="1" dirty="0">
                <a:solidFill>
                  <a:prstClr val="black"/>
                </a:solidFill>
                <a:latin typeface="Calibri"/>
              </a:rPr>
              <a:t>Ressources </a:t>
            </a:r>
            <a:r>
              <a:rPr lang="fr-FR" sz="2400" b="1" dirty="0" err="1">
                <a:solidFill>
                  <a:prstClr val="black"/>
                </a:solidFill>
                <a:latin typeface="Calibri"/>
              </a:rPr>
              <a:t>éduscol</a:t>
            </a:r>
            <a:endParaRPr lang="fr-FR" sz="2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572BFA2-6BC1-8844-910C-7E8B11C72FC9}"/>
              </a:ext>
            </a:extLst>
          </p:cNvPr>
          <p:cNvSpPr txBox="1"/>
          <p:nvPr/>
        </p:nvSpPr>
        <p:spPr>
          <a:xfrm>
            <a:off x="1407313" y="918517"/>
            <a:ext cx="3803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2400" b="1" dirty="0">
                <a:solidFill>
                  <a:prstClr val="black"/>
                </a:solidFill>
                <a:latin typeface="Calibri"/>
              </a:rPr>
              <a:t>Ressources bibliographiques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5376726-01B9-2B43-9DE3-DB2DE4EC33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59" b="25790"/>
          <a:stretch/>
        </p:blipFill>
        <p:spPr>
          <a:xfrm>
            <a:off x="1407313" y="5217290"/>
            <a:ext cx="2813166" cy="127345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1A4695C-1E45-B44B-864E-0AA7E54B7C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6353" y="5217290"/>
            <a:ext cx="3292398" cy="154747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358B0E3-9FA0-A741-9303-5E1D39FABA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3076" y="5240147"/>
            <a:ext cx="3128581" cy="132212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4F313AA-BDBD-A84D-8AFB-BFE8E6C680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9489" y="6092783"/>
            <a:ext cx="637391" cy="63010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3361E67-EE94-7A4D-A5E0-A5896D0896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5323" y="6077791"/>
            <a:ext cx="595082" cy="76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69352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F05CE5D-1B0B-9147-9471-9A25D494C025}"/>
              </a:ext>
            </a:extLst>
          </p:cNvPr>
          <p:cNvSpPr txBox="1"/>
          <p:nvPr/>
        </p:nvSpPr>
        <p:spPr>
          <a:xfrm>
            <a:off x="2205256" y="93399"/>
            <a:ext cx="584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3600" dirty="0">
                <a:solidFill>
                  <a:prstClr val="black"/>
                </a:solidFill>
                <a:latin typeface="Calibri"/>
              </a:rPr>
              <a:t>La proportionnalité au cycle 3</a:t>
            </a:r>
          </a:p>
        </p:txBody>
      </p:sp>
      <p:sp>
        <p:nvSpPr>
          <p:cNvPr id="9" name="Titre 3">
            <a:extLst>
              <a:ext uri="{FF2B5EF4-FFF2-40B4-BE49-F238E27FC236}">
                <a16:creationId xmlns:a16="http://schemas.microsoft.com/office/drawing/2014/main" id="{6868E5A0-D242-9943-BF94-9D5FED8CFF6B}"/>
              </a:ext>
            </a:extLst>
          </p:cNvPr>
          <p:cNvSpPr txBox="1">
            <a:spLocks/>
          </p:cNvSpPr>
          <p:nvPr/>
        </p:nvSpPr>
        <p:spPr>
          <a:xfrm>
            <a:off x="8054359" y="5456420"/>
            <a:ext cx="2231253" cy="79985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4800" dirty="0">
                <a:solidFill>
                  <a:prstClr val="black"/>
                </a:solidFill>
                <a:latin typeface="Calibri"/>
              </a:rPr>
              <a:t>Merci …</a:t>
            </a:r>
          </a:p>
        </p:txBody>
      </p:sp>
    </p:spTree>
    <p:extLst>
      <p:ext uri="{BB962C8B-B14F-4D97-AF65-F5344CB8AC3E}">
        <p14:creationId xmlns:p14="http://schemas.microsoft.com/office/powerpoint/2010/main" val="1440909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3">
            <a:extLst>
              <a:ext uri="{FF2B5EF4-FFF2-40B4-BE49-F238E27FC236}">
                <a16:creationId xmlns:a16="http://schemas.microsoft.com/office/drawing/2014/main" id="{B151FC5C-B4EA-C343-ACC2-C9F956480575}"/>
              </a:ext>
            </a:extLst>
          </p:cNvPr>
          <p:cNvSpPr txBox="1">
            <a:spLocks/>
          </p:cNvSpPr>
          <p:nvPr/>
        </p:nvSpPr>
        <p:spPr>
          <a:xfrm>
            <a:off x="1814332" y="3768074"/>
            <a:ext cx="8581378" cy="235493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4800" dirty="0">
                <a:solidFill>
                  <a:prstClr val="black"/>
                </a:solidFill>
                <a:latin typeface="Calibri"/>
              </a:rPr>
              <a:t>1-Apports théoriques sur la proportionnalité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F05CE5D-1B0B-9147-9471-9A25D494C025}"/>
              </a:ext>
            </a:extLst>
          </p:cNvPr>
          <p:cNvSpPr txBox="1"/>
          <p:nvPr/>
        </p:nvSpPr>
        <p:spPr>
          <a:xfrm>
            <a:off x="2390786" y="93399"/>
            <a:ext cx="5724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3600" dirty="0">
                <a:solidFill>
                  <a:prstClr val="black"/>
                </a:solidFill>
                <a:latin typeface="Calibri"/>
              </a:rPr>
              <a:t>La proportionnalité au cycle 3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9DF6DDF-1FBA-9D4C-88F0-DF757AFBD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9749" y="1478072"/>
            <a:ext cx="2161088" cy="216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0152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3849</Words>
  <Application>Microsoft Macintosh PowerPoint</Application>
  <PresentationFormat>Grand écran</PresentationFormat>
  <Paragraphs>643</Paragraphs>
  <Slides>81</Slides>
  <Notes>77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81</vt:i4>
      </vt:variant>
    </vt:vector>
  </HeadingPairs>
  <TitlesOfParts>
    <vt:vector size="89" baseType="lpstr">
      <vt:lpstr>Arial</vt:lpstr>
      <vt:lpstr>Arial Italic</vt:lpstr>
      <vt:lpstr>Calibri</vt:lpstr>
      <vt:lpstr>Cambria</vt:lpstr>
      <vt:lpstr>Times New Roman</vt:lpstr>
      <vt:lpstr>Trebuchet MS</vt:lpstr>
      <vt:lpstr>Wingdings</vt:lpstr>
      <vt:lpstr>1_Thème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Guillaume Beauvais</cp:lastModifiedBy>
  <cp:revision>2</cp:revision>
  <dcterms:created xsi:type="dcterms:W3CDTF">2021-05-02T09:01:19Z</dcterms:created>
  <dcterms:modified xsi:type="dcterms:W3CDTF">2021-05-02T20:59:39Z</dcterms:modified>
</cp:coreProperties>
</file>