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7" r:id="rId2"/>
    <p:sldId id="305" r:id="rId3"/>
    <p:sldId id="258" r:id="rId4"/>
    <p:sldId id="260" r:id="rId5"/>
    <p:sldId id="304" r:id="rId6"/>
    <p:sldId id="267" r:id="rId7"/>
    <p:sldId id="287" r:id="rId8"/>
    <p:sldId id="289" r:id="rId9"/>
    <p:sldId id="288" r:id="rId10"/>
    <p:sldId id="291" r:id="rId11"/>
    <p:sldId id="259" r:id="rId12"/>
    <p:sldId id="301" r:id="rId13"/>
    <p:sldId id="280" r:id="rId14"/>
    <p:sldId id="293" r:id="rId15"/>
    <p:sldId id="294" r:id="rId16"/>
    <p:sldId id="300" r:id="rId17"/>
    <p:sldId id="302" r:id="rId18"/>
    <p:sldId id="295" r:id="rId19"/>
    <p:sldId id="303" r:id="rId20"/>
    <p:sldId id="299" r:id="rId21"/>
    <p:sldId id="282" r:id="rId22"/>
    <p:sldId id="284" r:id="rId23"/>
    <p:sldId id="296" r:id="rId24"/>
    <p:sldId id="297" r:id="rId25"/>
    <p:sldId id="298" r:id="rId26"/>
    <p:sldId id="268" r:id="rId27"/>
    <p:sldId id="276" r:id="rId28"/>
    <p:sldId id="272" r:id="rId29"/>
    <p:sldId id="274" r:id="rId30"/>
    <p:sldId id="275" r:id="rId31"/>
    <p:sldId id="273" r:id="rId32"/>
    <p:sldId id="292" r:id="rId33"/>
    <p:sldId id="283"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66"/>
    <p:restoredTop sz="78975"/>
  </p:normalViewPr>
  <p:slideViewPr>
    <p:cSldViewPr snapToGrid="0" snapToObjects="1">
      <p:cViewPr varScale="1">
        <p:scale>
          <a:sx n="57" d="100"/>
          <a:sy n="57"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62760-49F1-1B45-909A-0973C6EB4326}" type="datetimeFigureOut">
              <a:rPr lang="fr-FR" smtClean="0"/>
              <a:t>05/09/2019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300D9-5219-B341-B4F5-0BAA1F37E68C}" type="slidenum">
              <a:rPr lang="fr-FR" smtClean="0"/>
              <a:t>‹N°›</a:t>
            </a:fld>
            <a:endParaRPr lang="fr-FR"/>
          </a:p>
        </p:txBody>
      </p:sp>
    </p:spTree>
    <p:extLst>
      <p:ext uri="{BB962C8B-B14F-4D97-AF65-F5344CB8AC3E}">
        <p14:creationId xmlns:p14="http://schemas.microsoft.com/office/powerpoint/2010/main" val="244537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a:t>
            </a:fld>
            <a:endParaRPr lang="fr-FR"/>
          </a:p>
        </p:txBody>
      </p:sp>
    </p:spTree>
    <p:extLst>
      <p:ext uri="{BB962C8B-B14F-4D97-AF65-F5344CB8AC3E}">
        <p14:creationId xmlns:p14="http://schemas.microsoft.com/office/powerpoint/2010/main" val="208757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 placer mon attention, qu'est ce qui est important ? </a:t>
            </a:r>
          </a:p>
          <a:p>
            <a:r>
              <a:rPr lang="fr-FR" sz="1200" kern="1200" dirty="0">
                <a:solidFill>
                  <a:schemeClr val="tx1"/>
                </a:solidFill>
                <a:effectLst/>
                <a:latin typeface="+mn-lt"/>
                <a:ea typeface="+mn-ea"/>
                <a:cs typeface="+mn-cs"/>
              </a:rPr>
              <a:t>Ne pas rester dans l'attention passive, mais connexion active = je peux regarder un plan de métro avec la plus grande attention, ce n'est pas pour ça que ...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n'ai pas forcément réussi, mais je me suis mis dans les meilleures conditions possibles pour réussir</a:t>
            </a: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19</a:t>
            </a:fld>
            <a:endParaRPr lang="fr-FR"/>
          </a:p>
        </p:txBody>
      </p:sp>
    </p:spTree>
    <p:extLst>
      <p:ext uri="{BB962C8B-B14F-4D97-AF65-F5344CB8AC3E}">
        <p14:creationId xmlns:p14="http://schemas.microsoft.com/office/powerpoint/2010/main" val="189895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ne suis pas obligé d’obéir</a:t>
            </a: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20</a:t>
            </a:fld>
            <a:endParaRPr lang="fr-FR"/>
          </a:p>
        </p:txBody>
      </p:sp>
    </p:spTree>
    <p:extLst>
      <p:ext uri="{BB962C8B-B14F-4D97-AF65-F5344CB8AC3E}">
        <p14:creationId xmlns:p14="http://schemas.microsoft.com/office/powerpoint/2010/main" val="147981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81</a:t>
            </a:r>
            <a:r>
              <a:rPr lang="fr-FR" baseline="0" dirty="0"/>
              <a:t> répondants</a:t>
            </a:r>
          </a:p>
          <a:p>
            <a:r>
              <a:rPr lang="fr-FR" baseline="0" dirty="0"/>
              <a:t>74% ont changé leur gestes pédagogiques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82%  vont le réutiliser</a:t>
            </a:r>
          </a:p>
          <a:p>
            <a:r>
              <a:rPr lang="fr-FR" baseline="0" dirty="0"/>
              <a:t>93% ont apprécié le programme</a:t>
            </a:r>
          </a:p>
          <a:p>
            <a:r>
              <a:rPr lang="fr-FR" baseline="0" dirty="0"/>
              <a:t>100% le </a:t>
            </a:r>
            <a:r>
              <a:rPr lang="fr-FR" baseline="0" dirty="0" err="1"/>
              <a:t>recommendent</a:t>
            </a:r>
            <a:r>
              <a:rPr lang="fr-FR" baseline="0" dirty="0"/>
              <a:t> à leurs collègues</a:t>
            </a: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22</a:t>
            </a:fld>
            <a:endParaRPr lang="fr-FR"/>
          </a:p>
        </p:txBody>
      </p:sp>
    </p:spTree>
    <p:extLst>
      <p:ext uri="{BB962C8B-B14F-4D97-AF65-F5344CB8AC3E}">
        <p14:creationId xmlns:p14="http://schemas.microsoft.com/office/powerpoint/2010/main" val="195779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enjeux futurs : avant même de valider, nécessaire de s'assurer que les enseignants ont bien compris le programme. FORMATION - FORMATION adapté à une diffusion nationale à moindre cout</a:t>
            </a: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23</a:t>
            </a:fld>
            <a:endParaRPr lang="fr-FR"/>
          </a:p>
        </p:txBody>
      </p:sp>
    </p:spTree>
    <p:extLst>
      <p:ext uri="{BB962C8B-B14F-4D97-AF65-F5344CB8AC3E}">
        <p14:creationId xmlns:p14="http://schemas.microsoft.com/office/powerpoint/2010/main" val="10396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Attention : </a:t>
            </a:r>
            <a:r>
              <a:rPr lang="fr-FR" sz="1200" kern="1200" dirty="0">
                <a:solidFill>
                  <a:schemeClr val="tx1"/>
                </a:solidFill>
                <a:effectLst/>
                <a:latin typeface="+mn-lt"/>
                <a:ea typeface="+mn-ea"/>
                <a:cs typeface="+mn-cs"/>
              </a:rPr>
              <a:t>Citer quelque part </a:t>
            </a:r>
            <a:r>
              <a:rPr lang="fr-FR" sz="1200" kern="1200" dirty="0" err="1">
                <a:solidFill>
                  <a:schemeClr val="tx1"/>
                </a:solidFill>
                <a:effectLst/>
                <a:latin typeface="+mn-lt"/>
                <a:ea typeface="+mn-ea"/>
                <a:cs typeface="+mn-cs"/>
              </a:rPr>
              <a:t>Adele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Diamond</a:t>
            </a:r>
            <a:r>
              <a:rPr lang="fr-FR" sz="1200" kern="1200" dirty="0">
                <a:solidFill>
                  <a:schemeClr val="tx1"/>
                </a:solidFill>
                <a:effectLst/>
                <a:latin typeface="+mn-lt"/>
                <a:ea typeface="+mn-ea"/>
                <a:cs typeface="+mn-cs"/>
              </a:rPr>
              <a:t> : une des clefs, c'est l'adhésion de l'enseignant et la compréhension du projet - contamination autour du café. </a:t>
            </a:r>
          </a:p>
          <a:p>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24</a:t>
            </a:fld>
            <a:endParaRPr lang="fr-FR"/>
          </a:p>
        </p:txBody>
      </p:sp>
    </p:spTree>
    <p:extLst>
      <p:ext uri="{BB962C8B-B14F-4D97-AF65-F5344CB8AC3E}">
        <p14:creationId xmlns:p14="http://schemas.microsoft.com/office/powerpoint/2010/main" val="2087122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26</a:t>
            </a:fld>
            <a:endParaRPr lang="fr-FR"/>
          </a:p>
        </p:txBody>
      </p:sp>
    </p:spTree>
    <p:extLst>
      <p:ext uri="{BB962C8B-B14F-4D97-AF65-F5344CB8AC3E}">
        <p14:creationId xmlns:p14="http://schemas.microsoft.com/office/powerpoint/2010/main" val="51866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27</a:t>
            </a:fld>
            <a:endParaRPr lang="fr-FR"/>
          </a:p>
        </p:txBody>
      </p:sp>
    </p:spTree>
    <p:extLst>
      <p:ext uri="{BB962C8B-B14F-4D97-AF65-F5344CB8AC3E}">
        <p14:creationId xmlns:p14="http://schemas.microsoft.com/office/powerpoint/2010/main" val="185489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28</a:t>
            </a:fld>
            <a:endParaRPr lang="fr-FR"/>
          </a:p>
        </p:txBody>
      </p:sp>
    </p:spTree>
    <p:extLst>
      <p:ext uri="{BB962C8B-B14F-4D97-AF65-F5344CB8AC3E}">
        <p14:creationId xmlns:p14="http://schemas.microsoft.com/office/powerpoint/2010/main" val="44476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29</a:t>
            </a:fld>
            <a:endParaRPr lang="fr-FR"/>
          </a:p>
        </p:txBody>
      </p:sp>
    </p:spTree>
    <p:extLst>
      <p:ext uri="{BB962C8B-B14F-4D97-AF65-F5344CB8AC3E}">
        <p14:creationId xmlns:p14="http://schemas.microsoft.com/office/powerpoint/2010/main" val="127337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me forme à ATOLE</a:t>
            </a:r>
          </a:p>
          <a:p>
            <a:r>
              <a:rPr lang="fr-FR" baseline="0" dirty="0"/>
              <a:t>J’ai un interlocuteur local qui me soutient et me suit</a:t>
            </a:r>
          </a:p>
          <a:p>
            <a:r>
              <a:rPr lang="fr-FR" baseline="0" dirty="0"/>
              <a:t>J’interagis avec une </a:t>
            </a:r>
            <a:r>
              <a:rPr lang="fr-FR" baseline="0"/>
              <a:t>communauté d’enseignants qui m’aident</a:t>
            </a:r>
            <a:endParaRPr lang="fr-FR" baseline="0" dirty="0"/>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30</a:t>
            </a:fld>
            <a:endParaRPr lang="fr-FR"/>
          </a:p>
        </p:txBody>
      </p:sp>
    </p:spTree>
    <p:extLst>
      <p:ext uri="{BB962C8B-B14F-4D97-AF65-F5344CB8AC3E}">
        <p14:creationId xmlns:p14="http://schemas.microsoft.com/office/powerpoint/2010/main" val="153795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kern="1200" dirty="0">
                <a:solidFill>
                  <a:schemeClr val="tx1"/>
                </a:solidFill>
                <a:effectLst/>
                <a:latin typeface="+mn-lt"/>
                <a:ea typeface="+mn-ea"/>
                <a:cs typeface="+mn-cs"/>
              </a:rPr>
              <a:t>Beaucoup de très bonnes idées. ATOLE = donner un cadre ou peuvent s'inscrire ces pratiques, . Exemple de la méditation : Permettre à terme de diffuser les bonnes idées, de les resituer dans une narration. Open Source. Chacun peut contribuer en voyant ou sa partie va aller. </a:t>
            </a:r>
            <a:endParaRPr lang="fr-FR" sz="1200" kern="1200" dirty="0">
              <a:solidFill>
                <a:schemeClr val="tx1"/>
              </a:solidFill>
              <a:effectLst/>
              <a:latin typeface="+mn-lt"/>
              <a:ea typeface="+mn-ea"/>
              <a:cs typeface="+mn-cs"/>
            </a:endParaRPr>
          </a:p>
          <a:p>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10</a:t>
            </a:fld>
            <a:endParaRPr lang="fr-FR"/>
          </a:p>
        </p:txBody>
      </p:sp>
    </p:spTree>
    <p:extLst>
      <p:ext uri="{BB962C8B-B14F-4D97-AF65-F5344CB8AC3E}">
        <p14:creationId xmlns:p14="http://schemas.microsoft.com/office/powerpoint/2010/main" val="18041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J’entends parler</a:t>
            </a:r>
            <a:r>
              <a:rPr lang="fr-FR" baseline="0" dirty="0"/>
              <a:t> d’ATOLE</a:t>
            </a:r>
          </a:p>
          <a:p>
            <a:r>
              <a:rPr lang="fr-FR" baseline="0" dirty="0"/>
              <a:t>Je réplique ATOLE sans perte de qualité</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31</a:t>
            </a:fld>
            <a:endParaRPr lang="fr-FR"/>
          </a:p>
        </p:txBody>
      </p:sp>
    </p:spTree>
    <p:extLst>
      <p:ext uri="{BB962C8B-B14F-4D97-AF65-F5344CB8AC3E}">
        <p14:creationId xmlns:p14="http://schemas.microsoft.com/office/powerpoint/2010/main" val="29520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D’abord, il parait naturel</a:t>
            </a:r>
            <a:r>
              <a:rPr lang="fr-FR" baseline="0" dirty="0"/>
              <a:t> de commencer par expliquer aux élèves ce qu’est l’attention et ce qu’elle apporte </a:t>
            </a:r>
            <a:r>
              <a:rPr lang="mr-IN" baseline="0" dirty="0"/>
              <a:t>–</a:t>
            </a:r>
            <a:r>
              <a:rPr lang="fr-FR" baseline="0" dirty="0"/>
              <a:t> et la les neurosciences peuvent nous aider. L’attention est sélective, il va donc </a:t>
            </a:r>
            <a:r>
              <a:rPr lang="fr-FR" baseline="0" dirty="0" err="1"/>
              <a:t>fall</a:t>
            </a:r>
            <a:endParaRPr lang="fr-FR" baseline="0" dirty="0"/>
          </a:p>
          <a:p>
            <a:endParaRPr lang="fr-FR" baseline="0" dirty="0"/>
          </a:p>
          <a:p>
            <a:r>
              <a:rPr lang="fr-FR" baseline="0" dirty="0"/>
              <a:t>Retournement : j’ai besoin de l’attention </a:t>
            </a:r>
            <a:r>
              <a:rPr lang="mr-IN" baseline="0" dirty="0"/>
              <a:t>–</a:t>
            </a:r>
            <a:r>
              <a:rPr lang="fr-FR" baseline="0" dirty="0"/>
              <a:t> compréhension intuitive de l’attention, au moins de ce qu’on ressent quand on </a:t>
            </a:r>
            <a:r>
              <a:rPr lang="fr-FR" baseline="0" dirty="0" err="1"/>
              <a:t>re</a:t>
            </a:r>
            <a:r>
              <a:rPr lang="fr-FR" baseline="0" dirty="0"/>
              <a:t> </a:t>
            </a:r>
            <a:r>
              <a:rPr lang="fr-FR" baseline="0" dirty="0" err="1"/>
              <a:t>recoit</a:t>
            </a:r>
            <a:r>
              <a:rPr lang="fr-FR" baseline="0" dirty="0"/>
              <a:t> pas l’attention.</a:t>
            </a:r>
          </a:p>
          <a:p>
            <a:endParaRPr lang="fr-FR" baseline="0" dirty="0"/>
          </a:p>
          <a:p>
            <a:r>
              <a:rPr lang="fr-FR" baseline="0" dirty="0"/>
              <a:t>savoir la placer au bon endroit et la contrôler un minimum. </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11</a:t>
            </a:fld>
            <a:endParaRPr lang="fr-FR"/>
          </a:p>
        </p:txBody>
      </p:sp>
    </p:spTree>
    <p:extLst>
      <p:ext uri="{BB962C8B-B14F-4D97-AF65-F5344CB8AC3E}">
        <p14:creationId xmlns:p14="http://schemas.microsoft.com/office/powerpoint/2010/main" val="55483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D’abord, il parait naturel</a:t>
            </a:r>
            <a:r>
              <a:rPr lang="fr-FR" baseline="0" dirty="0"/>
              <a:t> de commencer par expliquer aux élèves ce qu’est l’attention et ce qu’elle apporte </a:t>
            </a:r>
            <a:r>
              <a:rPr lang="mr-IN" baseline="0" dirty="0"/>
              <a:t>–</a:t>
            </a:r>
            <a:r>
              <a:rPr lang="fr-FR" baseline="0" dirty="0"/>
              <a:t> et la les neurosciences peuvent nous aider. L’attention est sélective, il va donc </a:t>
            </a:r>
            <a:r>
              <a:rPr lang="fr-FR" baseline="0" dirty="0" err="1"/>
              <a:t>fall</a:t>
            </a:r>
            <a:endParaRPr lang="fr-FR" baseline="0" dirty="0"/>
          </a:p>
          <a:p>
            <a:endParaRPr lang="fr-FR" baseline="0" dirty="0"/>
          </a:p>
          <a:p>
            <a:r>
              <a:rPr lang="fr-FR" baseline="0" dirty="0"/>
              <a:t>Retournement : j’ai besoin de l’attention </a:t>
            </a:r>
            <a:r>
              <a:rPr lang="mr-IN" baseline="0" dirty="0"/>
              <a:t>–</a:t>
            </a:r>
            <a:r>
              <a:rPr lang="fr-FR" baseline="0" dirty="0"/>
              <a:t> compréhension intuitive de l’attention, au moins de ce qu’on ressent quand on </a:t>
            </a:r>
            <a:r>
              <a:rPr lang="fr-FR" baseline="0" dirty="0" err="1"/>
              <a:t>re</a:t>
            </a:r>
            <a:r>
              <a:rPr lang="fr-FR" baseline="0" dirty="0"/>
              <a:t> </a:t>
            </a:r>
            <a:r>
              <a:rPr lang="fr-FR" baseline="0" dirty="0" err="1"/>
              <a:t>recoit</a:t>
            </a:r>
            <a:r>
              <a:rPr lang="fr-FR" baseline="0"/>
              <a:t> pas l’attention.</a:t>
            </a:r>
            <a:endParaRPr lang="fr-FR" baseline="0" dirty="0"/>
          </a:p>
          <a:p>
            <a:endParaRPr lang="fr-FR" baseline="0" dirty="0"/>
          </a:p>
          <a:p>
            <a:r>
              <a:rPr lang="fr-FR" baseline="0" dirty="0"/>
              <a:t>savoir la placer au bon endroit et la contrôler un minimum. </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12</a:t>
            </a:fld>
            <a:endParaRPr lang="fr-FR"/>
          </a:p>
        </p:txBody>
      </p:sp>
    </p:spTree>
    <p:extLst>
      <p:ext uri="{BB962C8B-B14F-4D97-AF65-F5344CB8AC3E}">
        <p14:creationId xmlns:p14="http://schemas.microsoft.com/office/powerpoint/2010/main" val="97598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ne suis pas obligé d’obéir</a:t>
            </a: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Diagnostic, que s'est il passé d'après toi ? Comment peux-tu faire différemment la prochaine fois ? Décision et choix ? Qui est aux commandes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métacognition vient naturellement : quel est le point commun entre ces deux activités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Il est bien établi maintenant</a:t>
            </a:r>
            <a:r>
              <a:rPr lang="fr-FR" sz="1200" kern="1200" baseline="0" dirty="0">
                <a:solidFill>
                  <a:schemeClr val="tx1"/>
                </a:solidFill>
                <a:effectLst/>
                <a:latin typeface="+mn-lt"/>
                <a:ea typeface="+mn-ea"/>
                <a:cs typeface="+mn-cs"/>
              </a:rPr>
              <a:t> que l’attention, et les fonctions exécutives, bénéficient d’un enseignement de métacognition : qu’est ce qui se passe en moi, ? Référence à </a:t>
            </a:r>
            <a:r>
              <a:rPr lang="fr-FR" sz="1200" kern="1200" baseline="0" dirty="0" err="1">
                <a:solidFill>
                  <a:schemeClr val="tx1"/>
                </a:solidFill>
                <a:effectLst/>
                <a:latin typeface="+mn-lt"/>
                <a:ea typeface="+mn-ea"/>
                <a:cs typeface="+mn-cs"/>
              </a:rPr>
              <a:t>Adele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Diamond</a:t>
            </a:r>
            <a:r>
              <a:rPr lang="fr-FR" sz="1200" kern="1200" baseline="0" dirty="0">
                <a:solidFill>
                  <a:schemeClr val="tx1"/>
                </a:solidFill>
                <a:effectLst/>
                <a:latin typeface="+mn-lt"/>
                <a:ea typeface="+mn-ea"/>
                <a:cs typeface="+mn-cs"/>
              </a:rPr>
              <a:t> justement. Donc </a:t>
            </a:r>
            <a:r>
              <a:rPr lang="fr-FR" sz="1200" kern="1200" baseline="0" dirty="0" err="1">
                <a:solidFill>
                  <a:schemeClr val="tx1"/>
                </a:solidFill>
                <a:effectLst/>
                <a:latin typeface="+mn-lt"/>
                <a:ea typeface="+mn-ea"/>
                <a:cs typeface="+mn-cs"/>
              </a:rPr>
              <a:t>preimure</a:t>
            </a:r>
            <a:r>
              <a:rPr lang="fr-FR" sz="1200" kern="1200" baseline="0" dirty="0">
                <a:solidFill>
                  <a:schemeClr val="tx1"/>
                </a:solidFill>
                <a:effectLst/>
                <a:latin typeface="+mn-lt"/>
                <a:ea typeface="+mn-ea"/>
                <a:cs typeface="+mn-cs"/>
              </a:rPr>
              <a:t> chose. J’</a:t>
            </a:r>
            <a:r>
              <a:rPr lang="fr-FR" sz="1200" kern="1200" baseline="0" dirty="0" err="1">
                <a:solidFill>
                  <a:schemeClr val="tx1"/>
                </a:solidFill>
                <a:effectLst/>
                <a:latin typeface="+mn-lt"/>
                <a:ea typeface="+mn-ea"/>
                <a:cs typeface="+mn-cs"/>
              </a:rPr>
              <a:t>azi</a:t>
            </a:r>
            <a:r>
              <a:rPr lang="fr-FR" sz="1200" kern="1200" baseline="0" dirty="0">
                <a:solidFill>
                  <a:schemeClr val="tx1"/>
                </a:solidFill>
                <a:effectLst/>
                <a:latin typeface="+mn-lt"/>
                <a:ea typeface="+mn-ea"/>
                <a:cs typeface="+mn-cs"/>
              </a:rPr>
              <a:t> compris que j’avais intérêt à savoir </a:t>
            </a:r>
            <a:r>
              <a:rPr lang="fr-FR" sz="1200" kern="1200" baseline="0" dirty="0" err="1">
                <a:solidFill>
                  <a:schemeClr val="tx1"/>
                </a:solidFill>
                <a:effectLst/>
                <a:latin typeface="+mn-lt"/>
                <a:ea typeface="+mn-ea"/>
                <a:cs typeface="+mn-cs"/>
              </a:rPr>
              <a:t>stabilliser</a:t>
            </a:r>
            <a:r>
              <a:rPr lang="fr-FR" sz="1200" kern="1200" baseline="0" dirty="0">
                <a:solidFill>
                  <a:schemeClr val="tx1"/>
                </a:solidFill>
                <a:effectLst/>
                <a:latin typeface="+mn-lt"/>
                <a:ea typeface="+mn-ea"/>
                <a:cs typeface="+mn-cs"/>
              </a:rPr>
              <a:t> mon attention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13</a:t>
            </a:fld>
            <a:endParaRPr lang="fr-FR"/>
          </a:p>
        </p:txBody>
      </p:sp>
    </p:spTree>
    <p:extLst>
      <p:ext uri="{BB962C8B-B14F-4D97-AF65-F5344CB8AC3E}">
        <p14:creationId xmlns:p14="http://schemas.microsoft.com/office/powerpoint/2010/main" val="165398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Il n'y a de distraction que par rapport à une intention. C'est cette intention qui permet de faire le tri entre ce qui est important pour la tâche à réaliser et ce qui ne l'est pas. LE STATUT PRIMORDIAL DE L'INTENTION. INTENTION COMPOSITE introduit le doute : on sait qu'il y a des activités qu'on ne peut pas mener de front parce qu'elles font appel aux même populations neuronales. Aussi trivial que de ne pas pouvoir écrire deux mots différents avec deux stylos dans la même main. Simplement caché.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est très largement</a:t>
            </a:r>
            <a:r>
              <a:rPr lang="fr-FR" sz="1200" kern="1200" baseline="0" dirty="0">
                <a:solidFill>
                  <a:schemeClr val="tx1"/>
                </a:solidFill>
                <a:effectLst/>
                <a:latin typeface="+mn-lt"/>
                <a:ea typeface="+mn-ea"/>
                <a:cs typeface="+mn-cs"/>
              </a:rPr>
              <a:t> établi, tant en neurosciences qu’en psychologie cognitive, qu’il y a des tâches qui ne peuvent pas être menées de front parce qu’elles interfèrent sur le plan neuronal </a:t>
            </a:r>
            <a:r>
              <a:rPr lang="mr-IN" sz="1200" kern="1200" baseline="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or le reflexe pour un enfant, c’est souvent d’essayer de faire tout en même temps pour aller le plus vite possible. Donc on apprend à l’élève à devenir autonome pour reconnaitre les tâches qui ne se mélangent pas bien parce qu’elles divisent l’attention de manière inefficace </a:t>
            </a:r>
            <a:r>
              <a:rPr lang="mr-IN" sz="1200" kern="1200" baseline="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exemple </a:t>
            </a:r>
            <a:r>
              <a:rPr lang="mr-IN" sz="1200" kern="1200" baseline="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et découper ce qu’il a à faire en étapes : pour agir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14</a:t>
            </a:fld>
            <a:endParaRPr lang="fr-FR"/>
          </a:p>
        </p:txBody>
      </p:sp>
    </p:spTree>
    <p:extLst>
      <p:ext uri="{BB962C8B-B14F-4D97-AF65-F5344CB8AC3E}">
        <p14:creationId xmlns:p14="http://schemas.microsoft.com/office/powerpoint/2010/main" val="643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Je ne suis pas obligé d’obéir</a:t>
            </a:r>
          </a:p>
          <a:p>
            <a:endParaRPr lang="fr-FR" dirty="0"/>
          </a:p>
          <a:p>
            <a:r>
              <a:rPr lang="fr-FR" dirty="0"/>
              <a:t>Ensuite,</a:t>
            </a:r>
            <a:r>
              <a:rPr lang="fr-FR" baseline="0" dirty="0"/>
              <a:t> il est également très bien établi que les déplacements de l’attention, notamment lors de la distraction, entrainent des déplacements du corps en déclenchant des comportements d’approche et d’utilisation : ces systèmes pour bouger le corps et l’attention interagissent étroitement : ma trousse attire mon attention, je la regarde et je me mets à la manipuler machinalement même si </a:t>
            </a:r>
          </a:p>
          <a:p>
            <a:endParaRPr lang="fr-FR" baseline="0" dirty="0"/>
          </a:p>
          <a:p>
            <a:r>
              <a:rPr lang="fr-FR" baseline="0" dirty="0"/>
              <a:t>Donc déstabilisation de l’attention entraine une déstabilisation du corps</a:t>
            </a:r>
          </a:p>
          <a:p>
            <a:endParaRPr lang="fr-FR" baseline="0" dirty="0"/>
          </a:p>
          <a:p>
            <a:r>
              <a:rPr lang="fr-FR" baseline="0" dirty="0"/>
              <a:t>On dispose donc d’un point d’entrée très naturel pour amener l’élève à prendre conscience de la mise en </a:t>
            </a:r>
            <a:r>
              <a:rPr lang="fr-FR" baseline="0" dirty="0" err="1"/>
              <a:t>mouvuement</a:t>
            </a:r>
            <a:r>
              <a:rPr lang="fr-FR" baseline="0" dirty="0"/>
              <a:t> de son attention pour la </a:t>
            </a:r>
            <a:r>
              <a:rPr lang="fr-FR" baseline="0" dirty="0" err="1"/>
              <a:t>restabiliser</a:t>
            </a:r>
            <a:r>
              <a:rPr lang="fr-FR" baseline="0" dirty="0"/>
              <a:t> </a:t>
            </a:r>
            <a:r>
              <a:rPr lang="mr-IN" baseline="0" dirty="0"/>
              <a:t>–</a:t>
            </a:r>
            <a:r>
              <a:rPr lang="fr-FR" baseline="0" dirty="0"/>
              <a:t> en </a:t>
            </a:r>
            <a:r>
              <a:rPr lang="fr-FR" baseline="0" dirty="0" err="1"/>
              <a:t>détaectant</a:t>
            </a:r>
            <a:r>
              <a:rPr lang="fr-FR" baseline="0" dirty="0"/>
              <a:t> tôt</a:t>
            </a:r>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15</a:t>
            </a:fld>
            <a:endParaRPr lang="fr-FR"/>
          </a:p>
        </p:txBody>
      </p:sp>
    </p:spTree>
    <p:extLst>
      <p:ext uri="{BB962C8B-B14F-4D97-AF65-F5344CB8AC3E}">
        <p14:creationId xmlns:p14="http://schemas.microsoft.com/office/powerpoint/2010/main" val="20060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Enfin, il parait totalement</a:t>
            </a:r>
            <a:r>
              <a:rPr lang="fr-FR" sz="1200" kern="1200" baseline="0" dirty="0">
                <a:solidFill>
                  <a:schemeClr val="tx1"/>
                </a:solidFill>
                <a:effectLst/>
                <a:latin typeface="+mn-lt"/>
                <a:ea typeface="+mn-ea"/>
                <a:cs typeface="+mn-cs"/>
              </a:rPr>
              <a:t> évident que l’élève ne va pas spontanément porter son attention sur les éléments les plus importants d’un exercice, et qu’il peut gagner à ce qu’on lui dise, ou qu’on l’aide à chercher </a:t>
            </a:r>
            <a:r>
              <a:rPr lang="mr-IN" sz="1200" kern="1200" baseline="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16</a:t>
            </a:fld>
            <a:endParaRPr lang="fr-FR"/>
          </a:p>
        </p:txBody>
      </p:sp>
    </p:spTree>
    <p:extLst>
      <p:ext uri="{BB962C8B-B14F-4D97-AF65-F5344CB8AC3E}">
        <p14:creationId xmlns:p14="http://schemas.microsoft.com/office/powerpoint/2010/main" val="16665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Ou placer mon attention, qu'est ce qui est important ? </a:t>
            </a:r>
          </a:p>
          <a:p>
            <a:r>
              <a:rPr lang="fr-FR" sz="1200" kern="1200" dirty="0">
                <a:solidFill>
                  <a:schemeClr val="tx1"/>
                </a:solidFill>
                <a:effectLst/>
                <a:latin typeface="+mn-lt"/>
                <a:ea typeface="+mn-ea"/>
                <a:cs typeface="+mn-cs"/>
              </a:rPr>
              <a:t>Ne pas rester dans l'attention passive, mais connexion active = je peux regarder un plan de métro avec la plus grande attention, ce n'est pas pour ça que ...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n'ai pas forcément réussi, mais je me suis mis dans les meilleures conditions possibles pour réussir</a:t>
            </a:r>
          </a:p>
        </p:txBody>
      </p:sp>
      <p:sp>
        <p:nvSpPr>
          <p:cNvPr id="4" name="Espace réservé du numéro de diapositive 3"/>
          <p:cNvSpPr>
            <a:spLocks noGrp="1"/>
          </p:cNvSpPr>
          <p:nvPr>
            <p:ph type="sldNum" sz="quarter" idx="10"/>
          </p:nvPr>
        </p:nvSpPr>
        <p:spPr/>
        <p:txBody>
          <a:bodyPr/>
          <a:lstStyle/>
          <a:p>
            <a:fld id="{559300D9-5219-B341-B4F5-0BAA1F37E68C}" type="slidenum">
              <a:rPr lang="fr-FR" smtClean="0"/>
              <a:t>18</a:t>
            </a:fld>
            <a:endParaRPr lang="fr-FR"/>
          </a:p>
        </p:txBody>
      </p:sp>
    </p:spTree>
    <p:extLst>
      <p:ext uri="{BB962C8B-B14F-4D97-AF65-F5344CB8AC3E}">
        <p14:creationId xmlns:p14="http://schemas.microsoft.com/office/powerpoint/2010/main" val="200982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9FDE972-0296-E941-A41B-8C0D84DB0418}" type="datetimeFigureOut">
              <a:rPr lang="fr-FR" smtClean="0"/>
              <a:t>05/09/2019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20966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FDE972-0296-E941-A41B-8C0D84DB0418}" type="datetimeFigureOut">
              <a:rPr lang="fr-FR" smtClean="0"/>
              <a:t>05/09/2019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28775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FDE972-0296-E941-A41B-8C0D84DB0418}" type="datetimeFigureOut">
              <a:rPr lang="fr-FR" smtClean="0"/>
              <a:t>05/09/2019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9056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FDE972-0296-E941-A41B-8C0D84DB0418}" type="datetimeFigureOut">
              <a:rPr lang="fr-FR" smtClean="0"/>
              <a:t>05/09/2019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99442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9FDE972-0296-E941-A41B-8C0D84DB0418}" type="datetimeFigureOut">
              <a:rPr lang="fr-FR" smtClean="0"/>
              <a:t>05/09/2019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21126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9FDE972-0296-E941-A41B-8C0D84DB0418}" type="datetimeFigureOut">
              <a:rPr lang="fr-FR" smtClean="0"/>
              <a:t>05/09/2019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96566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9FDE972-0296-E941-A41B-8C0D84DB0418}" type="datetimeFigureOut">
              <a:rPr lang="fr-FR" smtClean="0"/>
              <a:t>05/09/2019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38491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9FDE972-0296-E941-A41B-8C0D84DB0418}" type="datetimeFigureOut">
              <a:rPr lang="fr-FR" smtClean="0"/>
              <a:t>05/09/2019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76939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FDE972-0296-E941-A41B-8C0D84DB0418}" type="datetimeFigureOut">
              <a:rPr lang="fr-FR" smtClean="0"/>
              <a:t>05/09/2019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99846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9FDE972-0296-E941-A41B-8C0D84DB0418}" type="datetimeFigureOut">
              <a:rPr lang="fr-FR" smtClean="0"/>
              <a:t>05/09/2019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48993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9FDE972-0296-E941-A41B-8C0D84DB0418}" type="datetimeFigureOut">
              <a:rPr lang="fr-FR" smtClean="0"/>
              <a:t>05/09/2019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C1A78D-461A-474D-A3C1-264765866692}" type="slidenum">
              <a:rPr lang="fr-FR" smtClean="0"/>
              <a:t>‹N°›</a:t>
            </a:fld>
            <a:endParaRPr lang="fr-FR"/>
          </a:p>
        </p:txBody>
      </p:sp>
    </p:spTree>
    <p:extLst>
      <p:ext uri="{BB962C8B-B14F-4D97-AF65-F5344CB8AC3E}">
        <p14:creationId xmlns:p14="http://schemas.microsoft.com/office/powerpoint/2010/main" val="174852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DE972-0296-E941-A41B-8C0D84DB0418}" type="datetimeFigureOut">
              <a:rPr lang="fr-FR" smtClean="0"/>
              <a:t>05/09/2019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1A78D-461A-474D-A3C1-264765866692}" type="slidenum">
              <a:rPr lang="fr-FR" smtClean="0"/>
              <a:t>‹N°›</a:t>
            </a:fld>
            <a:endParaRPr lang="fr-FR"/>
          </a:p>
        </p:txBody>
      </p:sp>
    </p:spTree>
    <p:extLst>
      <p:ext uri="{BB962C8B-B14F-4D97-AF65-F5344CB8AC3E}">
        <p14:creationId xmlns:p14="http://schemas.microsoft.com/office/powerpoint/2010/main" val="12574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CSEN_Presentation9.png">
            <a:extLst>
              <a:ext uri="{FF2B5EF4-FFF2-40B4-BE49-F238E27FC236}">
                <a16:creationId xmlns:a16="http://schemas.microsoft.com/office/drawing/2014/main" id="{7FFC6DD4-C5C2-0240-A62D-38C536C8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0489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103867" y="195579"/>
            <a:ext cx="12295867"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a:t>
            </a:r>
            <a:r>
              <a:rPr lang="fr-FR" sz="3600">
                <a:solidFill>
                  <a:schemeClr val="bg1"/>
                </a:solidFill>
                <a:latin typeface="Helvetica Neue Thin" charset="0"/>
                <a:ea typeface="Helvetica Neue Thin" charset="0"/>
                <a:cs typeface="Helvetica Neue Thin" charset="0"/>
              </a:rPr>
              <a:t>programme logique pour </a:t>
            </a:r>
            <a:r>
              <a:rPr lang="fr-FR" sz="3600" dirty="0">
                <a:solidFill>
                  <a:schemeClr val="bg1"/>
                </a:solidFill>
                <a:latin typeface="Helvetica Neue Thin" charset="0"/>
                <a:ea typeface="Helvetica Neue Thin" charset="0"/>
                <a:cs typeface="Helvetica Neue Thin" charset="0"/>
              </a:rPr>
              <a:t>structurer l’éducation de l’attention </a:t>
            </a:r>
          </a:p>
        </p:txBody>
      </p:sp>
      <p:pic>
        <p:nvPicPr>
          <p:cNvPr id="8" name="Image 7"/>
          <p:cNvPicPr>
            <a:picLocks noChangeAspect="1"/>
          </p:cNvPicPr>
          <p:nvPr/>
        </p:nvPicPr>
        <p:blipFill>
          <a:blip r:embed="rId3"/>
          <a:stretch>
            <a:fillRect/>
          </a:stretch>
        </p:blipFill>
        <p:spPr>
          <a:xfrm>
            <a:off x="3520440" y="1195888"/>
            <a:ext cx="5294745" cy="5479231"/>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020" y="4905232"/>
            <a:ext cx="2659845" cy="1724168"/>
          </a:xfrm>
          <a:prstGeom prst="rect">
            <a:avLst/>
          </a:prstGeom>
          <a:effectLst/>
          <a:scene3d>
            <a:camera prst="orthographicFront"/>
            <a:lightRig rig="threePt" dir="t"/>
          </a:scene3d>
          <a:sp3d prstMaterial="plastic"/>
        </p:spPr>
      </p:pic>
    </p:spTree>
    <p:extLst>
      <p:ext uri="{BB962C8B-B14F-4D97-AF65-F5344CB8AC3E}">
        <p14:creationId xmlns:p14="http://schemas.microsoft.com/office/powerpoint/2010/main" val="196700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41" name="ZoneTexte 40"/>
          <p:cNvSpPr txBox="1"/>
          <p:nvPr/>
        </p:nvSpPr>
        <p:spPr>
          <a:xfrm>
            <a:off x="284095" y="53875"/>
            <a:ext cx="11907905" cy="1200329"/>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d’abord amener l’élève à prendre conscience de ce qu’est l’attention et de ce qu’elle apporte</a:t>
            </a:r>
          </a:p>
        </p:txBody>
      </p:sp>
      <p:sp>
        <p:nvSpPr>
          <p:cNvPr id="10" name="ZoneTexte 9"/>
          <p:cNvSpPr txBox="1"/>
          <p:nvPr/>
        </p:nvSpPr>
        <p:spPr>
          <a:xfrm>
            <a:off x="1144068" y="3633341"/>
            <a:ext cx="2840649" cy="461665"/>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Le besoin d’attention</a:t>
            </a:r>
            <a:endParaRPr lang="fr-FR" sz="4000" dirty="0">
              <a:solidFill>
                <a:schemeClr val="bg1"/>
              </a:solidFill>
              <a:latin typeface="Helvetica Neue Thin" charset="0"/>
              <a:ea typeface="Helvetica Neue Thin" charset="0"/>
              <a:cs typeface="Helvetica Neue Thin"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376" y="1720394"/>
            <a:ext cx="6190103" cy="4640505"/>
          </a:xfrm>
          <a:prstGeom prst="rect">
            <a:avLst/>
          </a:prstGeom>
        </p:spPr>
      </p:pic>
    </p:spTree>
    <p:extLst>
      <p:ext uri="{BB962C8B-B14F-4D97-AF65-F5344CB8AC3E}">
        <p14:creationId xmlns:p14="http://schemas.microsoft.com/office/powerpoint/2010/main" val="1659844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41" name="ZoneTexte 40"/>
          <p:cNvSpPr txBox="1"/>
          <p:nvPr/>
        </p:nvSpPr>
        <p:spPr>
          <a:xfrm>
            <a:off x="284095" y="53875"/>
            <a:ext cx="11907905" cy="1200329"/>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d’abord amener l’élève à prendre conscience de ce qu’est l’attention et de ce qu’elle apporte </a:t>
            </a:r>
            <a:r>
              <a:rPr lang="mr-IN" sz="3600" dirty="0">
                <a:solidFill>
                  <a:schemeClr val="bg1"/>
                </a:solidFill>
                <a:latin typeface="Helvetica Neue Thin" charset="0"/>
                <a:ea typeface="Helvetica Neue Thin" charset="0"/>
                <a:cs typeface="Helvetica Neue Thin" charset="0"/>
              </a:rPr>
              <a:t>…</a:t>
            </a:r>
            <a:endParaRPr lang="fr-FR" sz="3600" dirty="0">
              <a:solidFill>
                <a:schemeClr val="bg1"/>
              </a:solidFill>
              <a:latin typeface="Helvetica Neue Thin" charset="0"/>
              <a:ea typeface="Helvetica Neue Thin" charset="0"/>
              <a:cs typeface="Helvetica Neue Thin" charset="0"/>
            </a:endParaRPr>
          </a:p>
        </p:txBody>
      </p:sp>
      <p:pic>
        <p:nvPicPr>
          <p:cNvPr id="6" name="Image 5"/>
          <p:cNvPicPr>
            <a:picLocks noChangeAspect="1"/>
          </p:cNvPicPr>
          <p:nvPr/>
        </p:nvPicPr>
        <p:blipFill>
          <a:blip r:embed="rId3"/>
          <a:stretch>
            <a:fillRect/>
          </a:stretch>
        </p:blipFill>
        <p:spPr>
          <a:xfrm>
            <a:off x="365760" y="1743590"/>
            <a:ext cx="4229100" cy="3120845"/>
          </a:xfrm>
          <a:prstGeom prst="rect">
            <a:avLst/>
          </a:prstGeom>
        </p:spPr>
      </p:pic>
      <p:pic>
        <p:nvPicPr>
          <p:cNvPr id="7" name="Image 6"/>
          <p:cNvPicPr>
            <a:picLocks noChangeAspect="1"/>
          </p:cNvPicPr>
          <p:nvPr/>
        </p:nvPicPr>
        <p:blipFill>
          <a:blip r:embed="rId4"/>
          <a:stretch>
            <a:fillRect/>
          </a:stretch>
        </p:blipFill>
        <p:spPr>
          <a:xfrm>
            <a:off x="5292090" y="3263900"/>
            <a:ext cx="6591300" cy="3302000"/>
          </a:xfrm>
          <a:prstGeom prst="rect">
            <a:avLst/>
          </a:prstGeom>
        </p:spPr>
      </p:pic>
      <p:sp>
        <p:nvSpPr>
          <p:cNvPr id="8" name="ZoneTexte 7"/>
          <p:cNvSpPr txBox="1"/>
          <p:nvPr/>
        </p:nvSpPr>
        <p:spPr>
          <a:xfrm>
            <a:off x="5700828" y="2680841"/>
            <a:ext cx="2182008"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lecture attentive</a:t>
            </a:r>
          </a:p>
          <a:p>
            <a:endParaRPr lang="fr-FR" sz="40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9213648" y="2650361"/>
            <a:ext cx="2094099"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lecture distraite</a:t>
            </a:r>
          </a:p>
          <a:p>
            <a:endParaRPr lang="fr-FR" sz="4000" dirty="0">
              <a:solidFill>
                <a:schemeClr val="bg1"/>
              </a:solidFill>
              <a:latin typeface="Helvetica Neue Thin" charset="0"/>
              <a:ea typeface="Helvetica Neue Thin" charset="0"/>
              <a:cs typeface="Helvetica Neue Thin" charset="0"/>
            </a:endParaRPr>
          </a:p>
        </p:txBody>
      </p:sp>
      <p:sp>
        <p:nvSpPr>
          <p:cNvPr id="10" name="ZoneTexte 9"/>
          <p:cNvSpPr txBox="1"/>
          <p:nvPr/>
        </p:nvSpPr>
        <p:spPr>
          <a:xfrm>
            <a:off x="275388" y="4890641"/>
            <a:ext cx="3051348" cy="1077218"/>
          </a:xfrm>
          <a:prstGeom prst="rect">
            <a:avLst/>
          </a:prstGeom>
          <a:noFill/>
        </p:spPr>
        <p:txBody>
          <a:bodyPr wrap="none" rtlCol="0">
            <a:spAutoFit/>
          </a:bodyPr>
          <a:lstStyle/>
          <a:p>
            <a:r>
              <a:rPr lang="fr-FR" sz="2400" dirty="0">
                <a:solidFill>
                  <a:schemeClr val="bg1"/>
                </a:solidFill>
                <a:latin typeface="Helvetica Neue Thin" charset="0"/>
                <a:ea typeface="Helvetica Neue Thin" charset="0"/>
                <a:cs typeface="Helvetica Neue Thin" charset="0"/>
              </a:rPr>
              <a:t>l’attention est sélective</a:t>
            </a:r>
          </a:p>
          <a:p>
            <a:endParaRPr lang="fr-FR" sz="4000" dirty="0">
              <a:solidFill>
                <a:schemeClr val="bg1"/>
              </a:solidFill>
              <a:latin typeface="Helvetica Neue Thin" charset="0"/>
              <a:ea typeface="Helvetica Neue Thin" charset="0"/>
              <a:cs typeface="Helvetica Neue Thin"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Tree>
    <p:extLst>
      <p:ext uri="{BB962C8B-B14F-4D97-AF65-F5344CB8AC3E}">
        <p14:creationId xmlns:p14="http://schemas.microsoft.com/office/powerpoint/2010/main" val="1862735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132330" y="1225550"/>
            <a:ext cx="3492500" cy="5321300"/>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5">
            <a:alphaModFix/>
          </a:blip>
          <a:stretch>
            <a:fillRect/>
          </a:stretch>
        </p:blipFill>
        <p:spPr>
          <a:xfrm flipH="1">
            <a:off x="2808388" y="2159858"/>
            <a:ext cx="1855052" cy="1292001"/>
          </a:xfrm>
          <a:prstGeom prst="rect">
            <a:avLst/>
          </a:prstGeom>
          <a:effectLst>
            <a:outerShdw blurRad="50800" dist="342900" dir="2700000" sx="108000" sy="108000" algn="tl" rotWithShape="0">
              <a:prstClr val="black">
                <a:alpha val="40000"/>
              </a:prstClr>
            </a:outerShdw>
          </a:effectLst>
        </p:spPr>
      </p:pic>
      <p:sp>
        <p:nvSpPr>
          <p:cNvPr id="6" name="ZoneTexte 5"/>
          <p:cNvSpPr txBox="1"/>
          <p:nvPr/>
        </p:nvSpPr>
        <p:spPr>
          <a:xfrm>
            <a:off x="-182880" y="0"/>
            <a:ext cx="11656782" cy="646331"/>
          </a:xfrm>
          <a:prstGeom prst="rect">
            <a:avLst/>
          </a:prstGeom>
          <a:noFill/>
        </p:spPr>
        <p:txBody>
          <a:bodyPr wrap="none" rtlCol="0">
            <a:spAutoFit/>
          </a:bodyPr>
          <a:lstStyle/>
          <a:p>
            <a:pPr algn="r"/>
            <a:r>
              <a:rPr lang="mr-IN" sz="360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et à comprendre les « forces » qui bousculent l’attention</a:t>
            </a:r>
          </a:p>
        </p:txBody>
      </p:sp>
      <p:sp>
        <p:nvSpPr>
          <p:cNvPr id="10" name="ZoneTexte 9"/>
          <p:cNvSpPr txBox="1"/>
          <p:nvPr/>
        </p:nvSpPr>
        <p:spPr>
          <a:xfrm>
            <a:off x="9251936" y="4721859"/>
            <a:ext cx="2600648" cy="1754326"/>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Identifier</a:t>
            </a:r>
          </a:p>
          <a:p>
            <a:r>
              <a:rPr lang="fr-FR" sz="3600" dirty="0">
                <a:solidFill>
                  <a:schemeClr val="bg1"/>
                </a:solidFill>
                <a:latin typeface="Helvetica Neue Thin" charset="0"/>
                <a:ea typeface="Helvetica Neue Thin" charset="0"/>
                <a:cs typeface="Helvetica Neue Thin" charset="0"/>
              </a:rPr>
              <a:t>Comprendre</a:t>
            </a:r>
          </a:p>
          <a:p>
            <a:r>
              <a:rPr lang="fr-FR" sz="3600" dirty="0">
                <a:solidFill>
                  <a:schemeClr val="bg1"/>
                </a:solidFill>
                <a:latin typeface="Helvetica Neue Thin" charset="0"/>
                <a:ea typeface="Helvetica Neue Thin" charset="0"/>
                <a:cs typeface="Helvetica Neue Thin" charset="0"/>
              </a:rPr>
              <a:t>Réguler</a:t>
            </a:r>
          </a:p>
        </p:txBody>
      </p:sp>
      <p:sp>
        <p:nvSpPr>
          <p:cNvPr id="12" name="ZoneTexte 11"/>
          <p:cNvSpPr txBox="1"/>
          <p:nvPr/>
        </p:nvSpPr>
        <p:spPr>
          <a:xfrm>
            <a:off x="6494276" y="1056639"/>
            <a:ext cx="5295745" cy="1077218"/>
          </a:xfrm>
          <a:prstGeom prst="rect">
            <a:avLst/>
          </a:prstGeom>
          <a:noFill/>
        </p:spPr>
        <p:txBody>
          <a:bodyPr wrap="none" rtlCol="0">
            <a:spAutoFit/>
          </a:bodyPr>
          <a:lstStyle/>
          <a:p>
            <a:r>
              <a:rPr lang="fr-FR" sz="3200" dirty="0">
                <a:solidFill>
                  <a:schemeClr val="bg1"/>
                </a:solidFill>
                <a:latin typeface="Helvetica Neue Thin" charset="0"/>
                <a:ea typeface="Helvetica Neue Thin" charset="0"/>
                <a:cs typeface="Helvetica Neue Thin" charset="0"/>
              </a:rPr>
              <a:t>comportements automatiques</a:t>
            </a:r>
          </a:p>
          <a:p>
            <a:r>
              <a:rPr lang="fr-FR" sz="3200" dirty="0">
                <a:solidFill>
                  <a:schemeClr val="bg1"/>
                </a:solidFill>
                <a:latin typeface="Helvetica Neue Thin" charset="0"/>
                <a:ea typeface="Helvetica Neue Thin" charset="0"/>
                <a:cs typeface="Helvetica Neue Thin" charset="0"/>
              </a:rPr>
              <a:t>circuit de la récompense</a:t>
            </a:r>
          </a:p>
        </p:txBody>
      </p:sp>
      <p:sp>
        <p:nvSpPr>
          <p:cNvPr id="13" name="ZoneTexte 1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Tree>
    <p:extLst>
      <p:ext uri="{BB962C8B-B14F-4D97-AF65-F5344CB8AC3E}">
        <p14:creationId xmlns:p14="http://schemas.microsoft.com/office/powerpoint/2010/main" val="130884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2" name="Grouper 1"/>
          <p:cNvGrpSpPr/>
          <p:nvPr/>
        </p:nvGrpSpPr>
        <p:grpSpPr>
          <a:xfrm>
            <a:off x="3247084" y="1379219"/>
            <a:ext cx="2971801" cy="4495801"/>
            <a:chOff x="5715964" y="1676399"/>
            <a:chExt cx="2971801" cy="4495801"/>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4">
              <a:alphaModFix/>
            </a:blip>
            <a:stretch>
              <a:fillRect/>
            </a:stretch>
          </p:blipFill>
          <p:spPr>
            <a:xfrm>
              <a:off x="6389149" y="2651760"/>
              <a:ext cx="2023332" cy="1409204"/>
            </a:xfrm>
            <a:prstGeom prst="rect">
              <a:avLst/>
            </a:prstGeom>
            <a:effectLst>
              <a:outerShdw blurRad="50800" dist="342900" dir="2700000" sx="108000" sy="108000" algn="tl" rotWithShape="0">
                <a:prstClr val="black">
                  <a:alpha val="40000"/>
                </a:prstClr>
              </a:outerShdw>
            </a:effectLst>
          </p:spPr>
        </p:pic>
      </p:grpSp>
      <p:sp>
        <p:nvSpPr>
          <p:cNvPr id="6" name="ZoneTexte 5"/>
          <p:cNvSpPr txBox="1"/>
          <p:nvPr/>
        </p:nvSpPr>
        <p:spPr>
          <a:xfrm>
            <a:off x="0" y="0"/>
            <a:ext cx="8898078"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lui apprendre à agir avec une </a:t>
            </a:r>
            <a:r>
              <a:rPr lang="fr-FR" sz="3600" b="1" dirty="0">
                <a:solidFill>
                  <a:schemeClr val="bg1"/>
                </a:solidFill>
                <a:latin typeface="Helvetica Neue Thin" charset="0"/>
                <a:ea typeface="Helvetica Neue Thin" charset="0"/>
                <a:cs typeface="Helvetica Neue Thin" charset="0"/>
              </a:rPr>
              <a:t>intention</a:t>
            </a:r>
            <a:r>
              <a:rPr lang="fr-FR" sz="3600" dirty="0">
                <a:solidFill>
                  <a:schemeClr val="bg1"/>
                </a:solidFill>
                <a:latin typeface="Helvetica Neue Thin" charset="0"/>
                <a:ea typeface="Helvetica Neue Thin" charset="0"/>
                <a:cs typeface="Helvetica Neue Thin" charset="0"/>
              </a:rPr>
              <a:t> claire</a:t>
            </a:r>
          </a:p>
        </p:txBody>
      </p:sp>
      <p:sp>
        <p:nvSpPr>
          <p:cNvPr id="9" name="ZoneTexte 8"/>
          <p:cNvSpPr txBox="1"/>
          <p:nvPr/>
        </p:nvSpPr>
        <p:spPr>
          <a:xfrm>
            <a:off x="382256" y="3533139"/>
            <a:ext cx="3189463" cy="1200329"/>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important ?</a:t>
            </a:r>
          </a:p>
          <a:p>
            <a:r>
              <a:rPr lang="fr-FR" sz="3600" dirty="0">
                <a:solidFill>
                  <a:schemeClr val="bg1"/>
                </a:solidFill>
                <a:latin typeface="Helvetica Neue Thin" charset="0"/>
                <a:ea typeface="Helvetica Neue Thin" charset="0"/>
                <a:cs typeface="Helvetica Neue Thin" charset="0"/>
              </a:rPr>
              <a:t>pas important ?</a:t>
            </a:r>
          </a:p>
        </p:txBody>
      </p:sp>
      <p:pic>
        <p:nvPicPr>
          <p:cNvPr id="3" name="Image 2"/>
          <p:cNvPicPr>
            <a:picLocks noChangeAspect="1"/>
          </p:cNvPicPr>
          <p:nvPr/>
        </p:nvPicPr>
        <p:blipFill>
          <a:blip r:embed="rId5"/>
          <a:stretch>
            <a:fillRect/>
          </a:stretch>
        </p:blipFill>
        <p:spPr>
          <a:xfrm>
            <a:off x="7529648" y="2491740"/>
            <a:ext cx="3971108" cy="3474720"/>
          </a:xfrm>
          <a:prstGeom prst="rect">
            <a:avLst/>
          </a:prstGeom>
        </p:spPr>
      </p:pic>
      <p:sp>
        <p:nvSpPr>
          <p:cNvPr id="11" name="ZoneTexte 10"/>
          <p:cNvSpPr txBox="1"/>
          <p:nvPr/>
        </p:nvSpPr>
        <p:spPr>
          <a:xfrm>
            <a:off x="7374798" y="6023431"/>
            <a:ext cx="4423006"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découpage en étapes</a:t>
            </a:r>
          </a:p>
        </p:txBody>
      </p:sp>
      <p:sp>
        <p:nvSpPr>
          <p:cNvPr id="13" name="ZoneTexte 1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2</a:t>
            </a:r>
            <a:endParaRPr lang="fr-FR" dirty="0">
              <a:solidFill>
                <a:schemeClr val="bg1"/>
              </a:solidFill>
            </a:endParaRPr>
          </a:p>
        </p:txBody>
      </p:sp>
    </p:spTree>
    <p:extLst>
      <p:ext uri="{BB962C8B-B14F-4D97-AF65-F5344CB8AC3E}">
        <p14:creationId xmlns:p14="http://schemas.microsoft.com/office/powerpoint/2010/main" val="201281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114300" y="0"/>
            <a:ext cx="11325281"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lui apprendre </a:t>
            </a:r>
            <a:r>
              <a:rPr lang="fr-FR" sz="3600" dirty="0">
                <a:solidFill>
                  <a:schemeClr val="bg1"/>
                </a:solidFill>
                <a:latin typeface="Helvetica Neue Thin" charset="0"/>
                <a:ea typeface="Helvetica Neue Thin" charset="0"/>
                <a:cs typeface="Helvetica Neue Thin" charset="0"/>
              </a:rPr>
              <a:t>à réagir aux distractions externes </a:t>
            </a:r>
            <a:r>
              <a:rPr lang="fr-FR" sz="3600">
                <a:solidFill>
                  <a:schemeClr val="bg1"/>
                </a:solidFill>
                <a:latin typeface="Helvetica Neue Thin" charset="0"/>
                <a:ea typeface="Helvetica Neue Thin" charset="0"/>
                <a:cs typeface="Helvetica Neue Thin" charset="0"/>
              </a:rPr>
              <a:t>et internes</a:t>
            </a:r>
            <a:endParaRPr lang="fr-FR" sz="36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427976" y="4401819"/>
            <a:ext cx="3823675" cy="1200329"/>
          </a:xfrm>
          <a:prstGeom prst="rect">
            <a:avLst/>
          </a:prstGeom>
          <a:noFill/>
        </p:spPr>
        <p:txBody>
          <a:bodyPr wrap="none" rtlCol="0">
            <a:spAutoFit/>
          </a:bodyPr>
          <a:lstStyle/>
          <a:p>
            <a:r>
              <a:rPr lang="fr-FR" sz="3600">
                <a:solidFill>
                  <a:schemeClr val="bg1"/>
                </a:solidFill>
                <a:latin typeface="Helvetica Neue Thin" charset="0"/>
                <a:ea typeface="Helvetica Neue Thin" charset="0"/>
                <a:cs typeface="Helvetica Neue Thin" charset="0"/>
              </a:rPr>
              <a:t>contrôle du regard </a:t>
            </a:r>
          </a:p>
          <a:p>
            <a:r>
              <a:rPr lang="fr-FR" sz="3600" dirty="0">
                <a:solidFill>
                  <a:schemeClr val="bg1"/>
                </a:solidFill>
                <a:latin typeface="Helvetica Neue Thin" charset="0"/>
                <a:ea typeface="Helvetica Neue Thin" charset="0"/>
                <a:cs typeface="Helvetica Neue Thin" charset="0"/>
              </a:rPr>
              <a:t>et du corps</a:t>
            </a:r>
          </a:p>
        </p:txBody>
      </p:sp>
      <p:sp>
        <p:nvSpPr>
          <p:cNvPr id="15" name="ZoneTexte 14"/>
          <p:cNvSpPr txBox="1"/>
          <p:nvPr/>
        </p:nvSpPr>
        <p:spPr>
          <a:xfrm>
            <a:off x="7009038" y="5726251"/>
            <a:ext cx="4660443"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métaphore de la poutre</a:t>
            </a:r>
          </a:p>
        </p:txBody>
      </p:sp>
      <p:sp>
        <p:nvSpPr>
          <p:cNvPr id="17" name="ZoneTexte 16"/>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3</a:t>
            </a:r>
            <a:endParaRPr lang="fr-FR" dirty="0">
              <a:solidFill>
                <a:schemeClr val="bg1"/>
              </a:solidFill>
            </a:endParaRPr>
          </a:p>
        </p:txBody>
      </p:sp>
      <p:pic>
        <p:nvPicPr>
          <p:cNvPr id="19" name="Image 18"/>
          <p:cNvPicPr>
            <a:picLocks noChangeAspect="1"/>
          </p:cNvPicPr>
          <p:nvPr/>
        </p:nvPicPr>
        <p:blipFill>
          <a:blip r:embed="rId3"/>
          <a:stretch>
            <a:fillRect/>
          </a:stretch>
        </p:blipFill>
        <p:spPr>
          <a:xfrm>
            <a:off x="1325880" y="1562949"/>
            <a:ext cx="3972908" cy="2713205"/>
          </a:xfrm>
          <a:prstGeom prst="rect">
            <a:avLst/>
          </a:prstGeom>
          <a:effectLst>
            <a:outerShdw blurRad="50800" dist="76200" dir="2700000" algn="tl" rotWithShape="0">
              <a:prstClr val="black">
                <a:alpha val="40000"/>
              </a:prstClr>
            </a:outerShdw>
          </a:effectLst>
        </p:spPr>
      </p:pic>
      <p:pic>
        <p:nvPicPr>
          <p:cNvPr id="20" name="Image 19"/>
          <p:cNvPicPr>
            <a:picLocks noChangeAspect="1"/>
          </p:cNvPicPr>
          <p:nvPr/>
        </p:nvPicPr>
        <p:blipFill rotWithShape="1">
          <a:blip r:embed="rId4">
            <a:extLst>
              <a:ext uri="{28A0092B-C50C-407E-A947-70E740481C1C}">
                <a14:useLocalDpi xmlns:a14="http://schemas.microsoft.com/office/drawing/2010/main" val="0"/>
              </a:ext>
            </a:extLst>
          </a:blip>
          <a:srcRect l="9375" r="25000" b="15710"/>
          <a:stretch/>
        </p:blipFill>
        <p:spPr>
          <a:xfrm>
            <a:off x="6885295" y="2138544"/>
            <a:ext cx="4928890" cy="3561058"/>
          </a:xfrm>
          <a:prstGeom prst="rect">
            <a:avLst/>
          </a:prstGeom>
        </p:spPr>
      </p:pic>
    </p:spTree>
    <p:extLst>
      <p:ext uri="{BB962C8B-B14F-4D97-AF65-F5344CB8AC3E}">
        <p14:creationId xmlns:p14="http://schemas.microsoft.com/office/powerpoint/2010/main" val="303856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sp>
        <p:nvSpPr>
          <p:cNvPr id="4" name="ZoneTexte 3"/>
          <p:cNvSpPr txBox="1"/>
          <p:nvPr/>
        </p:nvSpPr>
        <p:spPr>
          <a:xfrm>
            <a:off x="-160020" y="0"/>
            <a:ext cx="11260904"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lui apprendre </a:t>
            </a:r>
            <a:r>
              <a:rPr lang="fr-FR" sz="3600" dirty="0">
                <a:solidFill>
                  <a:schemeClr val="bg1"/>
                </a:solidFill>
                <a:latin typeface="Helvetica Neue Thin" charset="0"/>
                <a:ea typeface="Helvetica Neue Thin" charset="0"/>
                <a:cs typeface="Helvetica Neue Thin" charset="0"/>
              </a:rPr>
              <a:t>des « modes d’emploi » pour se concentrer</a:t>
            </a:r>
          </a:p>
        </p:txBody>
      </p:sp>
    </p:spTree>
    <p:extLst>
      <p:ext uri="{BB962C8B-B14F-4D97-AF65-F5344CB8AC3E}">
        <p14:creationId xmlns:p14="http://schemas.microsoft.com/office/powerpoint/2010/main" val="37798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7" name="ZoneTexte 6"/>
          <p:cNvSpPr txBox="1"/>
          <p:nvPr/>
        </p:nvSpPr>
        <p:spPr>
          <a:xfrm>
            <a:off x="819150" y="1991210"/>
            <a:ext cx="10668000" cy="3170099"/>
          </a:xfrm>
          <a:prstGeom prst="rect">
            <a:avLst/>
          </a:prstGeom>
          <a:noFill/>
        </p:spPr>
        <p:txBody>
          <a:bodyPr wrap="square" rtlCol="0">
            <a:spAutoFit/>
          </a:bodyPr>
          <a:lstStyle/>
          <a:p>
            <a:pPr algn="just"/>
            <a:r>
              <a:rPr lang="fr-FR" sz="4000" dirty="0">
                <a:solidFill>
                  <a:schemeClr val="bg1"/>
                </a:solidFill>
                <a:latin typeface="Helvetica Neue" charset="0"/>
                <a:ea typeface="Helvetica Neue" charset="0"/>
                <a:cs typeface="Helvetica Neue" charset="0"/>
              </a:rPr>
              <a:t>« tu conduis le train Nice-Paris. Il part à 9h, roule pendant 2 heures et demie, s’arrête une </a:t>
            </a:r>
            <a:r>
              <a:rPr lang="fr-FR" sz="4000" dirty="0" err="1">
                <a:solidFill>
                  <a:schemeClr val="bg1"/>
                </a:solidFill>
                <a:latin typeface="Helvetica Neue" charset="0"/>
                <a:ea typeface="Helvetica Neue" charset="0"/>
                <a:cs typeface="Helvetica Neue" charset="0"/>
              </a:rPr>
              <a:t>demie-heure</a:t>
            </a:r>
            <a:r>
              <a:rPr lang="fr-FR" sz="4000" dirty="0">
                <a:solidFill>
                  <a:schemeClr val="bg1"/>
                </a:solidFill>
                <a:latin typeface="Helvetica Neue" charset="0"/>
                <a:ea typeface="Helvetica Neue" charset="0"/>
                <a:cs typeface="Helvetica Neue" charset="0"/>
              </a:rPr>
              <a:t> à Marseille, puis repart et roule encore pendant deux 2 heures. Quel est l’âge du conducteur ? »</a:t>
            </a:r>
            <a:endParaRPr lang="fr-FR" sz="4000" b="1" dirty="0">
              <a:solidFill>
                <a:schemeClr val="bg1"/>
              </a:solidFill>
              <a:latin typeface="Helvetica Neue" charset="0"/>
              <a:ea typeface="Helvetica Neue" charset="0"/>
              <a:cs typeface="Helvetica Neue" charset="0"/>
            </a:endParaRPr>
          </a:p>
        </p:txBody>
      </p:sp>
      <p:sp>
        <p:nvSpPr>
          <p:cNvPr id="3" name="ZoneTexte 2"/>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spTree>
    <p:extLst>
      <p:ext uri="{BB962C8B-B14F-4D97-AF65-F5344CB8AC3E}">
        <p14:creationId xmlns:p14="http://schemas.microsoft.com/office/powerpoint/2010/main" val="94298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2" name="Grouper 1"/>
          <p:cNvGrpSpPr/>
          <p:nvPr/>
        </p:nvGrpSpPr>
        <p:grpSpPr>
          <a:xfrm>
            <a:off x="3247084" y="1379219"/>
            <a:ext cx="2971801" cy="4495801"/>
            <a:chOff x="5715964" y="1676399"/>
            <a:chExt cx="2971801" cy="4495801"/>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6390" t="15777" r="74786" b="49932"/>
            <a:stretch/>
          </p:blipFill>
          <p:spPr>
            <a:xfrm flipH="1">
              <a:off x="5715964" y="1676399"/>
              <a:ext cx="2971801" cy="4495801"/>
            </a:xfrm>
            <a:prstGeom prst="rect">
              <a:avLst/>
            </a:prstGeom>
          </p:spPr>
        </p:pic>
        <p:pic>
          <p:nvPicPr>
            <p:cNvPr id="29" name="Image 28"/>
            <p:cNvPicPr>
              <a:picLocks noChangeAspect="1"/>
            </p:cNvPicPr>
            <p:nvPr/>
          </p:nvPicPr>
          <p:blipFill>
            <a:blip r:embed="rId4">
              <a:alphaModFix/>
            </a:blip>
            <a:stretch>
              <a:fillRect/>
            </a:stretch>
          </p:blipFill>
          <p:spPr>
            <a:xfrm>
              <a:off x="6389149" y="2651760"/>
              <a:ext cx="2023332" cy="1409204"/>
            </a:xfrm>
            <a:prstGeom prst="rect">
              <a:avLst/>
            </a:prstGeom>
            <a:effectLst>
              <a:outerShdw blurRad="50800" dist="342900" dir="2700000" sx="108000" sy="108000" algn="tl" rotWithShape="0">
                <a:prstClr val="black">
                  <a:alpha val="40000"/>
                </a:prstClr>
              </a:outerShdw>
            </a:effectLst>
          </p:spPr>
        </p:pic>
      </p:grpSp>
      <p:sp>
        <p:nvSpPr>
          <p:cNvPr id="6" name="ZoneTexte 5"/>
          <p:cNvSpPr txBox="1"/>
          <p:nvPr/>
        </p:nvSpPr>
        <p:spPr>
          <a:xfrm>
            <a:off x="0" y="0"/>
            <a:ext cx="10586039"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apprendre </a:t>
            </a:r>
            <a:r>
              <a:rPr lang="fr-FR" sz="3600">
                <a:solidFill>
                  <a:schemeClr val="bg1"/>
                </a:solidFill>
                <a:latin typeface="Helvetica Neue Thin" charset="0"/>
                <a:ea typeface="Helvetica Neue Thin" charset="0"/>
                <a:cs typeface="Helvetica Neue Thin" charset="0"/>
              </a:rPr>
              <a:t>des « modes d’emploi » </a:t>
            </a:r>
            <a:r>
              <a:rPr lang="fr-FR" sz="3600" dirty="0">
                <a:solidFill>
                  <a:schemeClr val="bg1"/>
                </a:solidFill>
                <a:latin typeface="Helvetica Neue Thin" charset="0"/>
                <a:ea typeface="Helvetica Neue Thin" charset="0"/>
                <a:cs typeface="Helvetica Neue Thin" charset="0"/>
              </a:rPr>
              <a:t>pour </a:t>
            </a:r>
            <a:r>
              <a:rPr lang="fr-FR" sz="3600">
                <a:solidFill>
                  <a:schemeClr val="bg1"/>
                </a:solidFill>
                <a:latin typeface="Helvetica Neue Thin" charset="0"/>
                <a:ea typeface="Helvetica Neue Thin" charset="0"/>
                <a:cs typeface="Helvetica Neue Thin" charset="0"/>
              </a:rPr>
              <a:t>se concentrer</a:t>
            </a:r>
            <a:endParaRPr lang="fr-FR" sz="36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1228076" y="1064259"/>
            <a:ext cx="5919377" cy="646331"/>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g</a:t>
            </a:r>
            <a:r>
              <a:rPr lang="fr-FR" sz="3600">
                <a:solidFill>
                  <a:schemeClr val="bg1"/>
                </a:solidFill>
                <a:latin typeface="Helvetica Neue Thin" charset="0"/>
                <a:ea typeface="Helvetica Neue Thin" charset="0"/>
                <a:cs typeface="Helvetica Neue Thin" charset="0"/>
              </a:rPr>
              <a:t>uidage </a:t>
            </a:r>
            <a:r>
              <a:rPr lang="fr-FR" sz="3600" dirty="0">
                <a:solidFill>
                  <a:schemeClr val="bg1"/>
                </a:solidFill>
                <a:latin typeface="Helvetica Neue Thin" charset="0"/>
                <a:ea typeface="Helvetica Neue Thin" charset="0"/>
                <a:cs typeface="Helvetica Neue Thin" charset="0"/>
              </a:rPr>
              <a:t>explicite de l’attention</a:t>
            </a:r>
          </a:p>
        </p:txBody>
      </p:sp>
      <p:sp>
        <p:nvSpPr>
          <p:cNvPr id="15" name="ZoneTexte 14"/>
          <p:cNvSpPr txBox="1"/>
          <p:nvPr/>
        </p:nvSpPr>
        <p:spPr>
          <a:xfrm>
            <a:off x="7326568" y="4903291"/>
            <a:ext cx="4865432" cy="1754326"/>
          </a:xfrm>
          <a:prstGeom prst="rect">
            <a:avLst/>
          </a:prstGeom>
          <a:noFill/>
        </p:spPr>
        <p:txBody>
          <a:bodyPr wrap="square" rtlCol="0">
            <a:spAutoFit/>
          </a:bodyPr>
          <a:lstStyle/>
          <a:p>
            <a:r>
              <a:rPr lang="fr-FR" sz="3600" dirty="0">
                <a:solidFill>
                  <a:schemeClr val="bg1"/>
                </a:solidFill>
                <a:latin typeface="Helvetica Neue Thin" charset="0"/>
                <a:ea typeface="Helvetica Neue Thin" charset="0"/>
                <a:cs typeface="Helvetica Neue Thin" charset="0"/>
              </a:rPr>
              <a:t>Perception,</a:t>
            </a:r>
          </a:p>
          <a:p>
            <a:r>
              <a:rPr lang="fr-FR" sz="3600" dirty="0">
                <a:solidFill>
                  <a:schemeClr val="bg1"/>
                </a:solidFill>
                <a:latin typeface="Helvetica Neue Thin" charset="0"/>
                <a:ea typeface="Helvetica Neue Thin" charset="0"/>
                <a:cs typeface="Helvetica Neue Thin" charset="0"/>
              </a:rPr>
              <a:t>Intention, </a:t>
            </a:r>
          </a:p>
          <a:p>
            <a:r>
              <a:rPr lang="fr-FR" sz="3600" dirty="0">
                <a:solidFill>
                  <a:schemeClr val="bg1"/>
                </a:solidFill>
                <a:latin typeface="Helvetica Neue Thin" charset="0"/>
                <a:ea typeface="Helvetica Neue Thin" charset="0"/>
                <a:cs typeface="Helvetica Neue Thin" charset="0"/>
              </a:rPr>
              <a:t>Manière d’agir</a:t>
            </a:r>
          </a:p>
        </p:txBody>
      </p:sp>
      <p:sp>
        <p:nvSpPr>
          <p:cNvPr id="17" name="ZoneTexte 16"/>
          <p:cNvSpPr txBox="1"/>
          <p:nvPr/>
        </p:nvSpPr>
        <p:spPr>
          <a:xfrm>
            <a:off x="297180" y="570428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pic>
        <p:nvPicPr>
          <p:cNvPr id="3" name="Image 2"/>
          <p:cNvPicPr>
            <a:picLocks noChangeAspect="1"/>
          </p:cNvPicPr>
          <p:nvPr/>
        </p:nvPicPr>
        <p:blipFill>
          <a:blip r:embed="rId5"/>
          <a:stretch>
            <a:fillRect/>
          </a:stretch>
        </p:blipFill>
        <p:spPr>
          <a:xfrm>
            <a:off x="7361654" y="2424429"/>
            <a:ext cx="3359686" cy="2415541"/>
          </a:xfrm>
          <a:prstGeom prst="rect">
            <a:avLst/>
          </a:prstGeom>
        </p:spPr>
      </p:pic>
    </p:spTree>
    <p:extLst>
      <p:ext uri="{BB962C8B-B14F-4D97-AF65-F5344CB8AC3E}">
        <p14:creationId xmlns:p14="http://schemas.microsoft.com/office/powerpoint/2010/main" val="813651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5" name="Grouper 4"/>
          <p:cNvGrpSpPr/>
          <p:nvPr/>
        </p:nvGrpSpPr>
        <p:grpSpPr>
          <a:xfrm>
            <a:off x="328982" y="1155144"/>
            <a:ext cx="11863018" cy="5405676"/>
            <a:chOff x="274320" y="537924"/>
            <a:chExt cx="11863018" cy="5405676"/>
          </a:xfrm>
        </p:grpSpPr>
        <p:sp>
          <p:nvSpPr>
            <p:cNvPr id="6" name="ZoneTexte 5"/>
            <p:cNvSpPr txBox="1"/>
            <p:nvPr/>
          </p:nvSpPr>
          <p:spPr>
            <a:xfrm>
              <a:off x="1156919" y="617220"/>
              <a:ext cx="10980419"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Je comprends ce qu’est l’attention, ce qu’elle apporte et les forces qui la déstabilisent</a:t>
              </a:r>
            </a:p>
          </p:txBody>
        </p:sp>
        <p:sp>
          <p:nvSpPr>
            <p:cNvPr id="17" name="ZoneTexte 16"/>
            <p:cNvSpPr txBox="1"/>
            <p:nvPr/>
          </p:nvSpPr>
          <p:spPr>
            <a:xfrm>
              <a:off x="274320" y="537924"/>
              <a:ext cx="614271" cy="1107996"/>
            </a:xfrm>
            <a:prstGeom prst="rect">
              <a:avLst/>
            </a:prstGeom>
            <a:noFill/>
          </p:spPr>
          <p:txBody>
            <a:bodyPr wrap="none" rtlCol="0">
              <a:spAutoFit/>
            </a:bodyPr>
            <a:lstStyle/>
            <a:p>
              <a:r>
                <a:rPr lang="fr-FR" sz="6600" dirty="0">
                  <a:solidFill>
                    <a:schemeClr val="bg1"/>
                  </a:solidFill>
                </a:rPr>
                <a:t>1</a:t>
              </a:r>
              <a:endParaRPr lang="fr-FR" dirty="0">
                <a:solidFill>
                  <a:schemeClr val="bg1"/>
                </a:solidFill>
              </a:endParaRPr>
            </a:p>
          </p:txBody>
        </p:sp>
        <p:sp>
          <p:nvSpPr>
            <p:cNvPr id="10" name="ZoneTexte 9"/>
            <p:cNvSpPr txBox="1"/>
            <p:nvPr/>
          </p:nvSpPr>
          <p:spPr>
            <a:xfrm>
              <a:off x="1156919" y="3375660"/>
              <a:ext cx="10661701"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J’apprends à remarquer de plus en plus tôt les dérives de mon attention, et à y réagir, notamment par le biais du corps</a:t>
              </a:r>
            </a:p>
          </p:txBody>
        </p:sp>
        <p:sp>
          <p:nvSpPr>
            <p:cNvPr id="11" name="ZoneTexte 10"/>
            <p:cNvSpPr txBox="1"/>
            <p:nvPr/>
          </p:nvSpPr>
          <p:spPr>
            <a:xfrm>
              <a:off x="1156919" y="1950720"/>
              <a:ext cx="10661701"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J’apprends à me fixer un objectif clair et à éviter d’éparpiller mon attention </a:t>
              </a:r>
            </a:p>
          </p:txBody>
        </p:sp>
        <p:sp>
          <p:nvSpPr>
            <p:cNvPr id="12" name="ZoneTexte 11"/>
            <p:cNvSpPr txBox="1"/>
            <p:nvPr/>
          </p:nvSpPr>
          <p:spPr>
            <a:xfrm>
              <a:off x="1156919" y="4785360"/>
              <a:ext cx="10661701" cy="1077218"/>
            </a:xfrm>
            <a:prstGeom prst="rect">
              <a:avLst/>
            </a:prstGeom>
            <a:noFill/>
          </p:spPr>
          <p:txBody>
            <a:bodyPr wrap="square" rtlCol="0">
              <a:spAutoFit/>
            </a:bodyPr>
            <a:lstStyle/>
            <a:p>
              <a:r>
                <a:rPr lang="fr-FR" sz="3200" dirty="0">
                  <a:solidFill>
                    <a:schemeClr val="bg1"/>
                  </a:solidFill>
                  <a:latin typeface="Helvetica Neue Thin" charset="0"/>
                  <a:ea typeface="Helvetica Neue Thin" charset="0"/>
                  <a:cs typeface="Helvetica Neue Thin" charset="0"/>
                </a:rPr>
                <a:t>J’apprends à identifier précisément ce à quoi je dois faire attention, et comment y réagir</a:t>
              </a:r>
            </a:p>
          </p:txBody>
        </p:sp>
        <p:sp>
          <p:nvSpPr>
            <p:cNvPr id="13" name="ZoneTexte 12"/>
            <p:cNvSpPr txBox="1"/>
            <p:nvPr/>
          </p:nvSpPr>
          <p:spPr>
            <a:xfrm>
              <a:off x="274320" y="1856184"/>
              <a:ext cx="614271" cy="1107996"/>
            </a:xfrm>
            <a:prstGeom prst="rect">
              <a:avLst/>
            </a:prstGeom>
            <a:noFill/>
          </p:spPr>
          <p:txBody>
            <a:bodyPr wrap="none" rtlCol="0">
              <a:spAutoFit/>
            </a:bodyPr>
            <a:lstStyle/>
            <a:p>
              <a:r>
                <a:rPr lang="fr-FR" sz="6600" dirty="0">
                  <a:solidFill>
                    <a:schemeClr val="bg1"/>
                  </a:solidFill>
                </a:rPr>
                <a:t>2</a:t>
              </a:r>
              <a:endParaRPr lang="fr-FR" dirty="0">
                <a:solidFill>
                  <a:schemeClr val="bg1"/>
                </a:solidFill>
              </a:endParaRPr>
            </a:p>
          </p:txBody>
        </p:sp>
        <p:sp>
          <p:nvSpPr>
            <p:cNvPr id="14" name="ZoneTexte 13"/>
            <p:cNvSpPr txBox="1"/>
            <p:nvPr/>
          </p:nvSpPr>
          <p:spPr>
            <a:xfrm>
              <a:off x="274320" y="3311604"/>
              <a:ext cx="614271" cy="1107996"/>
            </a:xfrm>
            <a:prstGeom prst="rect">
              <a:avLst/>
            </a:prstGeom>
            <a:noFill/>
          </p:spPr>
          <p:txBody>
            <a:bodyPr wrap="none" rtlCol="0">
              <a:spAutoFit/>
            </a:bodyPr>
            <a:lstStyle/>
            <a:p>
              <a:r>
                <a:rPr lang="fr-FR" sz="6600" dirty="0">
                  <a:solidFill>
                    <a:schemeClr val="bg1"/>
                  </a:solidFill>
                </a:rPr>
                <a:t>3</a:t>
              </a:r>
              <a:endParaRPr lang="fr-FR" dirty="0">
                <a:solidFill>
                  <a:schemeClr val="bg1"/>
                </a:solidFill>
              </a:endParaRPr>
            </a:p>
          </p:txBody>
        </p:sp>
        <p:sp>
          <p:nvSpPr>
            <p:cNvPr id="16" name="ZoneTexte 15"/>
            <p:cNvSpPr txBox="1"/>
            <p:nvPr/>
          </p:nvSpPr>
          <p:spPr>
            <a:xfrm>
              <a:off x="274320" y="4835604"/>
              <a:ext cx="614271" cy="1107996"/>
            </a:xfrm>
            <a:prstGeom prst="rect">
              <a:avLst/>
            </a:prstGeom>
            <a:noFill/>
          </p:spPr>
          <p:txBody>
            <a:bodyPr wrap="none" rtlCol="0">
              <a:spAutoFit/>
            </a:bodyPr>
            <a:lstStyle/>
            <a:p>
              <a:r>
                <a:rPr lang="fr-FR" sz="6600" dirty="0">
                  <a:solidFill>
                    <a:schemeClr val="bg1"/>
                  </a:solidFill>
                </a:rPr>
                <a:t>4</a:t>
              </a:r>
              <a:endParaRPr lang="fr-FR" dirty="0">
                <a:solidFill>
                  <a:schemeClr val="bg1"/>
                </a:solidFill>
              </a:endParaRPr>
            </a:p>
          </p:txBody>
        </p:sp>
      </p:grpSp>
      <p:sp>
        <p:nvSpPr>
          <p:cNvPr id="18" name="ZoneTexte 17"/>
          <p:cNvSpPr txBox="1"/>
          <p:nvPr/>
        </p:nvSpPr>
        <p:spPr>
          <a:xfrm>
            <a:off x="-152123" y="228600"/>
            <a:ext cx="12229823"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En somme, des </a:t>
            </a:r>
            <a:r>
              <a:rPr lang="fr-FR" sz="3600" b="1" dirty="0">
                <a:solidFill>
                  <a:schemeClr val="bg1"/>
                </a:solidFill>
                <a:latin typeface="Helvetica Neue Thin" charset="0"/>
                <a:ea typeface="Helvetica Neue Thin" charset="0"/>
                <a:cs typeface="Helvetica Neue Thin" charset="0"/>
              </a:rPr>
              <a:t>évidences</a:t>
            </a:r>
            <a:r>
              <a:rPr lang="fr-FR" sz="3600" dirty="0">
                <a:solidFill>
                  <a:schemeClr val="bg1"/>
                </a:solidFill>
                <a:latin typeface="Helvetica Neue Thin" charset="0"/>
                <a:ea typeface="Helvetica Neue Thin" charset="0"/>
                <a:cs typeface="Helvetica Neue Thin" charset="0"/>
              </a:rPr>
              <a:t>, explicitées de manière structurée</a:t>
            </a:r>
          </a:p>
        </p:txBody>
      </p:sp>
    </p:spTree>
    <p:extLst>
      <p:ext uri="{BB962C8B-B14F-4D97-AF65-F5344CB8AC3E}">
        <p14:creationId xmlns:p14="http://schemas.microsoft.com/office/powerpoint/2010/main" val="23559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6390" t="15777" r="74786" b="49932"/>
          <a:stretch/>
        </p:blipFill>
        <p:spPr>
          <a:xfrm flipH="1">
            <a:off x="8093404" y="2362199"/>
            <a:ext cx="2971801" cy="4495801"/>
          </a:xfrm>
          <a:prstGeom prst="rect">
            <a:avLst/>
          </a:prstGeom>
        </p:spPr>
      </p:pic>
      <p:sp>
        <p:nvSpPr>
          <p:cNvPr id="6" name="ZoneTexte 5"/>
          <p:cNvSpPr txBox="1"/>
          <p:nvPr/>
        </p:nvSpPr>
        <p:spPr>
          <a:xfrm>
            <a:off x="4724585" y="241299"/>
            <a:ext cx="2103909" cy="2308324"/>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L’attention</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pic>
        <p:nvPicPr>
          <p:cNvPr id="3" name="Image 2"/>
          <p:cNvPicPr>
            <a:picLocks noChangeAspect="1"/>
          </p:cNvPicPr>
          <p:nvPr/>
        </p:nvPicPr>
        <p:blipFill>
          <a:blip r:embed="rId3"/>
          <a:stretch>
            <a:fillRect/>
          </a:stretch>
        </p:blipFill>
        <p:spPr>
          <a:xfrm>
            <a:off x="860776" y="3580736"/>
            <a:ext cx="1790983" cy="2811843"/>
          </a:xfrm>
          <a:prstGeom prst="rect">
            <a:avLst/>
          </a:prstGeom>
          <a:effectLst>
            <a:outerShdw blurRad="50800" dist="304800" dir="18900000" algn="bl" rotWithShape="0">
              <a:prstClr val="black">
                <a:alpha val="40000"/>
              </a:prstClr>
            </a:outerShdw>
          </a:effectLst>
        </p:spPr>
      </p:pic>
      <p:sp>
        <p:nvSpPr>
          <p:cNvPr id="7" name="ZoneTexte 6"/>
          <p:cNvSpPr txBox="1"/>
          <p:nvPr/>
        </p:nvSpPr>
        <p:spPr>
          <a:xfrm>
            <a:off x="531289" y="1332331"/>
            <a:ext cx="8955611" cy="1815882"/>
          </a:xfrm>
          <a:prstGeom prst="rect">
            <a:avLst/>
          </a:prstGeom>
          <a:noFill/>
        </p:spPr>
        <p:txBody>
          <a:bodyPr wrap="square" rtlCol="0">
            <a:spAutoFit/>
          </a:bodyPr>
          <a:lstStyle/>
          <a:p>
            <a:r>
              <a:rPr lang="fr-FR" sz="2800" dirty="0">
                <a:solidFill>
                  <a:srgbClr val="FFC000"/>
                </a:solidFill>
                <a:latin typeface="Helvetica Neue Thin" charset="0"/>
                <a:ea typeface="Helvetica Neue Thin" charset="0"/>
                <a:cs typeface="Helvetica Neue Thin" charset="0"/>
              </a:rPr>
              <a:t>« l’attention est la prise de possession par l’esprit, sous une forme claire et vive, d’un objet ou d’une suite de pensées </a:t>
            </a:r>
            <a:r>
              <a:rPr lang="fr-FR" sz="2800" b="1" dirty="0">
                <a:solidFill>
                  <a:schemeClr val="bg1"/>
                </a:solidFill>
                <a:latin typeface="Helvetica Neue Thin" charset="0"/>
                <a:ea typeface="Helvetica Neue Thin" charset="0"/>
                <a:cs typeface="Helvetica Neue Thin" charset="0"/>
              </a:rPr>
              <a:t>parmi plusieurs</a:t>
            </a:r>
            <a:r>
              <a:rPr lang="fr-FR" sz="2800" dirty="0">
                <a:solidFill>
                  <a:srgbClr val="FFC000"/>
                </a:solidFill>
                <a:latin typeface="Helvetica Neue Thin" charset="0"/>
                <a:ea typeface="Helvetica Neue Thin" charset="0"/>
                <a:cs typeface="Helvetica Neue Thin" charset="0"/>
              </a:rPr>
              <a:t> qui semblent possibles … » </a:t>
            </a:r>
          </a:p>
          <a:p>
            <a:r>
              <a:rPr lang="fr-FR" sz="2800" dirty="0">
                <a:solidFill>
                  <a:schemeClr val="bg1"/>
                </a:solidFill>
                <a:latin typeface="Helvetica Neue Thin" charset="0"/>
                <a:ea typeface="Helvetica Neue Thin" charset="0"/>
                <a:cs typeface="Helvetica Neue Thin" charset="0"/>
              </a:rPr>
              <a:t>William James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1890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r>
              <a:rPr lang="fr-FR" sz="2800" dirty="0" err="1">
                <a:solidFill>
                  <a:schemeClr val="bg1"/>
                </a:solidFill>
                <a:latin typeface="Helvetica Neue Thin" charset="0"/>
                <a:ea typeface="Helvetica Neue Thin" charset="0"/>
                <a:cs typeface="Helvetica Neue Thin" charset="0"/>
              </a:rPr>
              <a:t>Principles</a:t>
            </a:r>
            <a:r>
              <a:rPr lang="fr-FR" sz="2800" dirty="0">
                <a:solidFill>
                  <a:schemeClr val="bg1"/>
                </a:solidFill>
                <a:latin typeface="Helvetica Neue Thin" charset="0"/>
                <a:ea typeface="Helvetica Neue Thin" charset="0"/>
                <a:cs typeface="Helvetica Neue Thin" charset="0"/>
              </a:rPr>
              <a:t> of Psychology</a:t>
            </a: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21984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0" y="0"/>
            <a:ext cx="8808502"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a:t>
            </a:r>
            <a:r>
              <a:rPr lang="fr-FR" sz="3600">
                <a:solidFill>
                  <a:schemeClr val="bg1"/>
                </a:solidFill>
                <a:latin typeface="Helvetica Neue Thin" charset="0"/>
                <a:ea typeface="Helvetica Neue Thin" charset="0"/>
                <a:cs typeface="Helvetica Neue Thin" charset="0"/>
              </a:rPr>
              <a:t>’idée </a:t>
            </a:r>
            <a:r>
              <a:rPr lang="fr-FR" sz="3600" dirty="0">
                <a:solidFill>
                  <a:schemeClr val="bg1"/>
                </a:solidFill>
                <a:latin typeface="Helvetica Neue Thin" charset="0"/>
                <a:ea typeface="Helvetica Neue Thin" charset="0"/>
                <a:cs typeface="Helvetica Neue Thin" charset="0"/>
              </a:rPr>
              <a:t>n’est </a:t>
            </a:r>
            <a:r>
              <a:rPr lang="fr-FR" sz="3600">
                <a:solidFill>
                  <a:schemeClr val="bg1"/>
                </a:solidFill>
                <a:latin typeface="Helvetica Neue Thin" charset="0"/>
                <a:ea typeface="Helvetica Neue Thin" charset="0"/>
                <a:cs typeface="Helvetica Neue Thin" charset="0"/>
              </a:rPr>
              <a:t>pas d’obliger l’élève à être attentif</a:t>
            </a:r>
            <a:endParaRPr lang="fr-FR" sz="3600" dirty="0">
              <a:solidFill>
                <a:schemeClr val="bg1"/>
              </a:solidFill>
              <a:latin typeface="Helvetica Neue Thin" charset="0"/>
              <a:ea typeface="Helvetica Neue Thin" charset="0"/>
              <a:cs typeface="Helvetica Neue Thin" charset="0"/>
            </a:endParaRPr>
          </a:p>
        </p:txBody>
      </p:sp>
      <p:sp>
        <p:nvSpPr>
          <p:cNvPr id="9" name="ZoneTexte 8"/>
          <p:cNvSpPr txBox="1"/>
          <p:nvPr/>
        </p:nvSpPr>
        <p:spPr>
          <a:xfrm>
            <a:off x="199376" y="538479"/>
            <a:ext cx="11303992" cy="1754326"/>
          </a:xfrm>
          <a:prstGeom prst="rect">
            <a:avLst/>
          </a:prstGeom>
          <a:noFill/>
        </p:spPr>
        <p:txBody>
          <a:bodyPr wrap="none" rtlCol="0">
            <a:spAutoFit/>
          </a:bodyPr>
          <a:lstStyle/>
          <a:p>
            <a:r>
              <a:rPr lang="fr-FR" sz="3600" dirty="0">
                <a:solidFill>
                  <a:schemeClr val="bg1"/>
                </a:solidFill>
                <a:latin typeface="Helvetica Neue Thin" charset="0"/>
                <a:ea typeface="Helvetica Neue Thin" charset="0"/>
                <a:cs typeface="Helvetica Neue Thin" charset="0"/>
              </a:rPr>
              <a:t>mais de lui donner la possibilité de l’être quand il le décide</a:t>
            </a:r>
          </a:p>
          <a:p>
            <a:endParaRPr lang="fr-FR" sz="3600" dirty="0">
              <a:solidFill>
                <a:schemeClr val="bg1"/>
              </a:solidFill>
              <a:latin typeface="Helvetica Neue Thin" charset="0"/>
              <a:ea typeface="Helvetica Neue Thin" charset="0"/>
              <a:cs typeface="Helvetica Neue Thin" charset="0"/>
            </a:endParaRPr>
          </a:p>
          <a:p>
            <a:r>
              <a:rPr lang="fr-FR" sz="3600" dirty="0">
                <a:solidFill>
                  <a:schemeClr val="bg1"/>
                </a:solidFill>
                <a:latin typeface="Helvetica Neue Thin" charset="0"/>
                <a:ea typeface="Helvetica Neue Thin" charset="0"/>
                <a:cs typeface="Helvetica Neue Thin" charset="0"/>
              </a:rPr>
              <a:t>et surtout, lui donner le </a:t>
            </a:r>
            <a:r>
              <a:rPr lang="fr-FR" sz="3600" b="1" dirty="0">
                <a:solidFill>
                  <a:schemeClr val="bg1"/>
                </a:solidFill>
                <a:latin typeface="Helvetica Neue Thin" charset="0"/>
                <a:ea typeface="Helvetica Neue Thin" charset="0"/>
                <a:cs typeface="Helvetica Neue Thin" charset="0"/>
              </a:rPr>
              <a:t>goût</a:t>
            </a:r>
            <a:r>
              <a:rPr lang="fr-FR" sz="3600" dirty="0">
                <a:solidFill>
                  <a:schemeClr val="bg1"/>
                </a:solidFill>
                <a:latin typeface="Helvetica Neue Thin" charset="0"/>
                <a:ea typeface="Helvetica Neue Thin" charset="0"/>
                <a:cs typeface="Helvetica Neue Thin" charset="0"/>
              </a:rPr>
              <a:t> de l’attention</a:t>
            </a:r>
          </a:p>
        </p:txBody>
      </p:sp>
      <p:grpSp>
        <p:nvGrpSpPr>
          <p:cNvPr id="10" name="Grouper 9"/>
          <p:cNvGrpSpPr/>
          <p:nvPr/>
        </p:nvGrpSpPr>
        <p:grpSpPr>
          <a:xfrm>
            <a:off x="638175" y="3790603"/>
            <a:ext cx="10972800" cy="2749953"/>
            <a:chOff x="638175" y="4720764"/>
            <a:chExt cx="10972800" cy="2749953"/>
          </a:xfrm>
        </p:grpSpPr>
        <p:sp>
          <p:nvSpPr>
            <p:cNvPr id="11" name="Rectangle 10"/>
            <p:cNvSpPr/>
            <p:nvPr/>
          </p:nvSpPr>
          <p:spPr>
            <a:xfrm>
              <a:off x="638175" y="4720764"/>
              <a:ext cx="10972800" cy="2749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SSimone</a:t>
              </a:r>
              <a:r>
                <a:rPr lang="fr-FR" dirty="0"/>
                <a:t> </a:t>
              </a:r>
            </a:p>
          </p:txBody>
        </p:sp>
        <p:pic>
          <p:nvPicPr>
            <p:cNvPr id="12" name="Image 11"/>
            <p:cNvPicPr>
              <a:picLocks noChangeAspect="1"/>
            </p:cNvPicPr>
            <p:nvPr/>
          </p:nvPicPr>
          <p:blipFill>
            <a:blip r:embed="rId3"/>
            <a:stretch>
              <a:fillRect/>
            </a:stretch>
          </p:blipFill>
          <p:spPr>
            <a:xfrm>
              <a:off x="924790" y="4866092"/>
              <a:ext cx="10466375" cy="1414375"/>
            </a:xfrm>
            <a:prstGeom prst="rect">
              <a:avLst/>
            </a:prstGeom>
          </p:spPr>
        </p:pic>
        <p:pic>
          <p:nvPicPr>
            <p:cNvPr id="13" name="Image 12"/>
            <p:cNvPicPr>
              <a:picLocks noChangeAspect="1"/>
            </p:cNvPicPr>
            <p:nvPr/>
          </p:nvPicPr>
          <p:blipFill>
            <a:blip r:embed="rId4"/>
            <a:stretch>
              <a:fillRect/>
            </a:stretch>
          </p:blipFill>
          <p:spPr>
            <a:xfrm>
              <a:off x="9921240" y="5857630"/>
              <a:ext cx="1287976" cy="1518394"/>
            </a:xfrm>
            <a:prstGeom prst="rect">
              <a:avLst/>
            </a:prstGeom>
          </p:spPr>
        </p:pic>
        <p:sp>
          <p:nvSpPr>
            <p:cNvPr id="14" name="ZoneTexte 13"/>
            <p:cNvSpPr txBox="1"/>
            <p:nvPr/>
          </p:nvSpPr>
          <p:spPr>
            <a:xfrm>
              <a:off x="6683583" y="7006692"/>
              <a:ext cx="3055708" cy="369332"/>
            </a:xfrm>
            <a:prstGeom prst="rect">
              <a:avLst/>
            </a:prstGeom>
            <a:noFill/>
          </p:spPr>
          <p:txBody>
            <a:bodyPr wrap="none" rtlCol="0">
              <a:spAutoFit/>
            </a:bodyPr>
            <a:lstStyle/>
            <a:p>
              <a:r>
                <a:rPr lang="fr-FR" dirty="0"/>
                <a:t>Simone Weil </a:t>
              </a:r>
              <a:r>
                <a:rPr lang="mr-IN" dirty="0"/>
                <a:t>–</a:t>
              </a:r>
              <a:r>
                <a:rPr lang="fr-FR" dirty="0"/>
                <a:t> Attente de Dieu</a:t>
              </a:r>
            </a:p>
          </p:txBody>
        </p:sp>
      </p:grpSp>
    </p:spTree>
    <p:extLst>
      <p:ext uri="{BB962C8B-B14F-4D97-AF65-F5344CB8AC3E}">
        <p14:creationId xmlns:p14="http://schemas.microsoft.com/office/powerpoint/2010/main" val="782570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ZoneTexte 16"/>
          <p:cNvSpPr txBox="1"/>
          <p:nvPr/>
        </p:nvSpPr>
        <p:spPr>
          <a:xfrm>
            <a:off x="2597926" y="4422952"/>
            <a:ext cx="8164223" cy="2862322"/>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ensemble de dix fiches « clef-en-main » </a:t>
            </a:r>
          </a:p>
          <a:p>
            <a:pPr algn="ctr"/>
            <a:r>
              <a:rPr lang="fr-FR" sz="3600" dirty="0">
                <a:latin typeface="Helvetica Neue Thin" charset="0"/>
                <a:ea typeface="Helvetica Neue Thin" charset="0"/>
                <a:cs typeface="Helvetica Neue Thin" charset="0"/>
              </a:rPr>
              <a:t>menées par l’enseignant </a:t>
            </a:r>
          </a:p>
          <a:p>
            <a:pPr algn="ctr"/>
            <a:r>
              <a:rPr lang="fr-FR" sz="3600" dirty="0">
                <a:latin typeface="Helvetica Neue Thin" charset="0"/>
                <a:ea typeface="Helvetica Neue Thin" charset="0"/>
                <a:cs typeface="Helvetica Neue Thin" charset="0"/>
              </a:rPr>
              <a:t>combinant Activités </a:t>
            </a:r>
            <a:r>
              <a:rPr lang="mr-IN" sz="3600" dirty="0">
                <a:latin typeface="Helvetica Neue Thin" charset="0"/>
                <a:ea typeface="Helvetica Neue Thin" charset="0"/>
                <a:cs typeface="Helvetica Neue Thin" charset="0"/>
              </a:rPr>
              <a:t>–</a:t>
            </a:r>
            <a:r>
              <a:rPr lang="fr-FR" sz="3600" dirty="0">
                <a:latin typeface="Helvetica Neue Thin" charset="0"/>
                <a:ea typeface="Helvetica Neue Thin" charset="0"/>
                <a:cs typeface="Helvetica Neue Thin" charset="0"/>
              </a:rPr>
              <a:t> Explications</a:t>
            </a:r>
          </a:p>
          <a:p>
            <a:pPr algn="ctr"/>
            <a:r>
              <a:rPr lang="fr-FR" sz="3600" dirty="0">
                <a:latin typeface="Helvetica Neue Thin" charset="0"/>
                <a:ea typeface="Helvetica Neue Thin" charset="0"/>
                <a:cs typeface="Helvetica Neue Thin" charset="0"/>
              </a:rPr>
              <a:t> Discussions - Transfert au travail scolaire </a:t>
            </a:r>
          </a:p>
          <a:p>
            <a:pPr algn="ctr"/>
            <a:endParaRPr lang="fr-FR" sz="3600" b="1" dirty="0">
              <a:latin typeface="Helvetica Neue Thin" charset="0"/>
              <a:ea typeface="Helvetica Neue Thin" charset="0"/>
              <a:cs typeface="Helvetica Neue Thin" charset="0"/>
            </a:endParaRPr>
          </a:p>
        </p:txBody>
      </p:sp>
      <p:pic>
        <p:nvPicPr>
          <p:cNvPr id="2" name="Image 1"/>
          <p:cNvPicPr>
            <a:picLocks noChangeAspect="1"/>
          </p:cNvPicPr>
          <p:nvPr/>
        </p:nvPicPr>
        <p:blipFill>
          <a:blip r:embed="rId2"/>
          <a:stretch>
            <a:fillRect/>
          </a:stretch>
        </p:blipFill>
        <p:spPr>
          <a:xfrm>
            <a:off x="5966460" y="301740"/>
            <a:ext cx="5620973" cy="3935884"/>
          </a:xfrm>
          <a:prstGeom prst="rect">
            <a:avLst/>
          </a:prstGeom>
          <a:effectLst>
            <a:outerShdw blurRad="50800" dist="228600" dir="2700000" algn="tl" rotWithShape="0">
              <a:prstClr val="black">
                <a:alpha val="40000"/>
              </a:prstClr>
            </a:outerShdw>
          </a:effec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376" y="1404620"/>
            <a:ext cx="3213100" cy="2082800"/>
          </a:xfrm>
          <a:prstGeom prst="rect">
            <a:avLst/>
          </a:prstGeom>
        </p:spPr>
      </p:pic>
    </p:spTree>
    <p:extLst>
      <p:ext uri="{BB962C8B-B14F-4D97-AF65-F5344CB8AC3E}">
        <p14:creationId xmlns:p14="http://schemas.microsoft.com/office/powerpoint/2010/main" val="982349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sp>
        <p:nvSpPr>
          <p:cNvPr id="27" name="ZoneTexte 26"/>
          <p:cNvSpPr txBox="1"/>
          <p:nvPr/>
        </p:nvSpPr>
        <p:spPr>
          <a:xfrm>
            <a:off x="3447647" y="185898"/>
            <a:ext cx="5326715"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des retours encourageants</a:t>
            </a:r>
          </a:p>
        </p:txBody>
      </p:sp>
      <p:pic>
        <p:nvPicPr>
          <p:cNvPr id="30" name="Image 29"/>
          <p:cNvPicPr>
            <a:picLocks noChangeAspect="1"/>
          </p:cNvPicPr>
          <p:nvPr/>
        </p:nvPicPr>
        <p:blipFill>
          <a:blip r:embed="rId3"/>
          <a:stretch>
            <a:fillRect/>
          </a:stretch>
        </p:blipFill>
        <p:spPr>
          <a:xfrm>
            <a:off x="9135265" y="4086941"/>
            <a:ext cx="2282867" cy="2497365"/>
          </a:xfrm>
          <a:prstGeom prst="rect">
            <a:avLst/>
          </a:prstGeom>
        </p:spPr>
      </p:pic>
      <p:sp>
        <p:nvSpPr>
          <p:cNvPr id="32" name="ZoneTexte 31"/>
          <p:cNvSpPr txBox="1"/>
          <p:nvPr/>
        </p:nvSpPr>
        <p:spPr>
          <a:xfrm>
            <a:off x="443751" y="1402479"/>
            <a:ext cx="691035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les enfants reprennent les techniques à la maison »</a:t>
            </a:r>
          </a:p>
        </p:txBody>
      </p:sp>
      <p:sp>
        <p:nvSpPr>
          <p:cNvPr id="33" name="ZoneTexte 32"/>
          <p:cNvSpPr txBox="1"/>
          <p:nvPr/>
        </p:nvSpPr>
        <p:spPr>
          <a:xfrm>
            <a:off x="3473841" y="2166918"/>
            <a:ext cx="7909025"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une progression dans le soin apporté au travail graphique »</a:t>
            </a:r>
          </a:p>
        </p:txBody>
      </p:sp>
      <p:sp>
        <p:nvSpPr>
          <p:cNvPr id="34" name="ZoneTexte 33"/>
          <p:cNvSpPr txBox="1"/>
          <p:nvPr/>
        </p:nvSpPr>
        <p:spPr>
          <a:xfrm>
            <a:off x="779926" y="3751271"/>
            <a:ext cx="9924768"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ça fait bouger les pratiques enseignantes et ça nous remet en question »</a:t>
            </a:r>
          </a:p>
        </p:txBody>
      </p:sp>
      <p:sp>
        <p:nvSpPr>
          <p:cNvPr id="35" name="ZoneTexte 34"/>
          <p:cNvSpPr txBox="1"/>
          <p:nvPr/>
        </p:nvSpPr>
        <p:spPr>
          <a:xfrm>
            <a:off x="1483833" y="4642511"/>
            <a:ext cx="594374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une bonne influence sur le climat scolaire »</a:t>
            </a:r>
          </a:p>
        </p:txBody>
      </p:sp>
      <p:sp>
        <p:nvSpPr>
          <p:cNvPr id="36" name="ZoneTexte 35"/>
          <p:cNvSpPr txBox="1"/>
          <p:nvPr/>
        </p:nvSpPr>
        <p:spPr>
          <a:xfrm>
            <a:off x="858622" y="5456779"/>
            <a:ext cx="7325532"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les élèves sont plus concentrés quand ils se relisent »</a:t>
            </a:r>
          </a:p>
        </p:txBody>
      </p:sp>
      <p:sp>
        <p:nvSpPr>
          <p:cNvPr id="37" name="ZoneTexte 36"/>
          <p:cNvSpPr txBox="1"/>
          <p:nvPr/>
        </p:nvSpPr>
        <p:spPr>
          <a:xfrm>
            <a:off x="858622" y="2982328"/>
            <a:ext cx="9374746"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 » l’élève est déculpabilisé, il ressent la possibilité d’une progression » …</a:t>
            </a:r>
          </a:p>
        </p:txBody>
      </p:sp>
    </p:spTree>
    <p:extLst>
      <p:ext uri="{BB962C8B-B14F-4D97-AF65-F5344CB8AC3E}">
        <p14:creationId xmlns:p14="http://schemas.microsoft.com/office/powerpoint/2010/main" val="653646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sp>
        <p:nvSpPr>
          <p:cNvPr id="27" name="ZoneTexte 26"/>
          <p:cNvSpPr txBox="1"/>
          <p:nvPr/>
        </p:nvSpPr>
        <p:spPr>
          <a:xfrm>
            <a:off x="3447647" y="185898"/>
            <a:ext cx="5326715"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des retours encourageants</a:t>
            </a:r>
          </a:p>
        </p:txBody>
      </p:sp>
      <p:pic>
        <p:nvPicPr>
          <p:cNvPr id="30" name="Image 29"/>
          <p:cNvPicPr>
            <a:picLocks noChangeAspect="1"/>
          </p:cNvPicPr>
          <p:nvPr/>
        </p:nvPicPr>
        <p:blipFill>
          <a:blip r:embed="rId3"/>
          <a:stretch>
            <a:fillRect/>
          </a:stretch>
        </p:blipFill>
        <p:spPr>
          <a:xfrm>
            <a:off x="9135265" y="4086941"/>
            <a:ext cx="2282867" cy="2497365"/>
          </a:xfrm>
          <a:prstGeom prst="rect">
            <a:avLst/>
          </a:prstGeom>
        </p:spPr>
      </p:pic>
      <p:sp>
        <p:nvSpPr>
          <p:cNvPr id="11" name="ZoneTexte 10"/>
          <p:cNvSpPr txBox="1"/>
          <p:nvPr/>
        </p:nvSpPr>
        <p:spPr>
          <a:xfrm>
            <a:off x="445495" y="1496872"/>
            <a:ext cx="11051808" cy="6740307"/>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Enquête de satisfaction en fin d’année scolaire 2017-18</a:t>
            </a:r>
          </a:p>
          <a:p>
            <a:r>
              <a:rPr lang="fr-FR" sz="3600" dirty="0">
                <a:latin typeface="Helvetica Neue Thin" charset="0"/>
                <a:ea typeface="Helvetica Neue Thin" charset="0"/>
                <a:cs typeface="Helvetica Neue Thin" charset="0"/>
              </a:rPr>
              <a:t>81 enseignants  (internet) ayant mené ATOLE</a:t>
            </a:r>
          </a:p>
          <a:p>
            <a:endParaRPr lang="fr-FR" sz="3600" dirty="0">
              <a:latin typeface="Helvetica Neue Thin" charset="0"/>
              <a:ea typeface="Helvetica Neue Thin" charset="0"/>
              <a:cs typeface="Helvetica Neue Thin" charset="0"/>
            </a:endParaRPr>
          </a:p>
          <a:p>
            <a:r>
              <a:rPr lang="fr-FR" sz="3600" dirty="0">
                <a:latin typeface="Helvetica Neue Thin" charset="0"/>
                <a:ea typeface="Helvetica Neue Thin" charset="0"/>
                <a:cs typeface="Helvetica Neue Thin" charset="0"/>
              </a:rPr>
              <a:t>74% ont changé leur gestes pédagogiques</a:t>
            </a:r>
          </a:p>
          <a:p>
            <a:pPr>
              <a:defRPr/>
            </a:pPr>
            <a:r>
              <a:rPr lang="fr-FR" sz="3600" dirty="0">
                <a:latin typeface="Helvetica Neue Thin" charset="0"/>
                <a:ea typeface="Helvetica Neue Thin" charset="0"/>
                <a:cs typeface="Helvetica Neue Thin" charset="0"/>
              </a:rPr>
              <a:t>82%  vont le réutiliser</a:t>
            </a:r>
          </a:p>
          <a:p>
            <a:r>
              <a:rPr lang="fr-FR" sz="3600" dirty="0">
                <a:latin typeface="Helvetica Neue Thin" charset="0"/>
                <a:ea typeface="Helvetica Neue Thin" charset="0"/>
                <a:cs typeface="Helvetica Neue Thin" charset="0"/>
              </a:rPr>
              <a:t>93% ont apprécié le programme</a:t>
            </a:r>
          </a:p>
          <a:p>
            <a:r>
              <a:rPr lang="fr-FR" sz="3600" dirty="0">
                <a:latin typeface="Helvetica Neue Thin" charset="0"/>
                <a:ea typeface="Helvetica Neue Thin" charset="0"/>
                <a:cs typeface="Helvetica Neue Thin" charset="0"/>
              </a:rPr>
              <a:t>100% le recommandent à leurs collègues</a:t>
            </a:r>
          </a:p>
          <a:p>
            <a:endParaRPr lang="fr-FR" sz="3600" dirty="0">
              <a:latin typeface="Helvetica Neue Thin" charset="0"/>
              <a:ea typeface="Helvetica Neue Thin" charset="0"/>
              <a:cs typeface="Helvetica Neue Thin" charset="0"/>
            </a:endParaRPr>
          </a:p>
          <a:p>
            <a:r>
              <a:rPr lang="fr-FR" sz="3600" dirty="0">
                <a:latin typeface="Helvetica Neue Thin" charset="0"/>
                <a:ea typeface="Helvetica Neue Thin" charset="0"/>
                <a:cs typeface="Helvetica Neue Thin" charset="0"/>
              </a:rPr>
              <a:t>Mais le programme </a:t>
            </a:r>
            <a:r>
              <a:rPr lang="fr-FR" sz="3600" u="sng" dirty="0">
                <a:latin typeface="Helvetica Neue Thin" charset="0"/>
                <a:ea typeface="Helvetica Neue Thin" charset="0"/>
                <a:cs typeface="Helvetica Neue Thin" charset="0"/>
              </a:rPr>
              <a:t>reste à valider</a:t>
            </a:r>
          </a:p>
          <a:p>
            <a:endParaRPr lang="fr-FR" sz="3600" dirty="0">
              <a:latin typeface="Helvetica Neue Thin" charset="0"/>
              <a:ea typeface="Helvetica Neue Thin" charset="0"/>
              <a:cs typeface="Helvetica Neue Thin" charset="0"/>
            </a:endParaRPr>
          </a:p>
          <a:p>
            <a:endParaRPr lang="fr-FR" sz="3600" dirty="0">
              <a:latin typeface="Helvetica Neue Thin" charset="0"/>
              <a:ea typeface="Helvetica Neue Thin" charset="0"/>
              <a:cs typeface="Helvetica Neue Thin" charset="0"/>
            </a:endParaRPr>
          </a:p>
          <a:p>
            <a:endParaRPr lang="fr-FR" sz="3600" dirty="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586437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p:cNvPicPr>
            <a:picLocks noChangeAspect="1"/>
          </p:cNvPicPr>
          <p:nvPr/>
        </p:nvPicPr>
        <p:blipFill>
          <a:blip r:embed="rId3">
            <a:alphaModFix amt="10000"/>
          </a:blip>
          <a:stretch>
            <a:fillRect/>
          </a:stretch>
        </p:blipFill>
        <p:spPr>
          <a:xfrm>
            <a:off x="470124" y="2301356"/>
            <a:ext cx="8216675" cy="4412658"/>
          </a:xfrm>
          <a:prstGeom prst="rect">
            <a:avLst/>
          </a:prstGeom>
        </p:spPr>
      </p:pic>
      <p:sp>
        <p:nvSpPr>
          <p:cNvPr id="2" name="ZoneTexte 1"/>
          <p:cNvSpPr txBox="1"/>
          <p:nvPr/>
        </p:nvSpPr>
        <p:spPr>
          <a:xfrm>
            <a:off x="17964150" y="2647950"/>
            <a:ext cx="184731" cy="369332"/>
          </a:xfrm>
          <a:prstGeom prst="rect">
            <a:avLst/>
          </a:prstGeom>
          <a:solidFill>
            <a:schemeClr val="bg1"/>
          </a:solidFill>
        </p:spPr>
        <p:txBody>
          <a:bodyPr wrap="none" rtlCol="0">
            <a:spAutoFit/>
          </a:bodyPr>
          <a:lstStyle/>
          <a:p>
            <a:endParaRPr lang="fr-FR" dirty="0"/>
          </a:p>
        </p:txBody>
      </p:sp>
      <p:cxnSp>
        <p:nvCxnSpPr>
          <p:cNvPr id="8" name="Connecteur droit 7"/>
          <p:cNvCxnSpPr/>
          <p:nvPr/>
        </p:nvCxnSpPr>
        <p:spPr>
          <a:xfrm flipV="1">
            <a:off x="3543300" y="4819650"/>
            <a:ext cx="1809750" cy="609600"/>
          </a:xfrm>
          <a:prstGeom prst="line">
            <a:avLst/>
          </a:prstGeom>
          <a:ln w="76200">
            <a:solidFill>
              <a:srgbClr val="0070C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5353050" y="1981200"/>
            <a:ext cx="1943100" cy="2838450"/>
          </a:xfrm>
          <a:prstGeom prst="line">
            <a:avLst/>
          </a:prstGeom>
          <a:ln w="76200">
            <a:solidFill>
              <a:srgbClr val="0070C0"/>
            </a:solidFill>
            <a:round/>
            <a:tailEnd type="oval"/>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007224" y="4855816"/>
            <a:ext cx="1717137" cy="461665"/>
          </a:xfrm>
          <a:prstGeom prst="rect">
            <a:avLst/>
          </a:prstGeom>
          <a:noFill/>
        </p:spPr>
        <p:txBody>
          <a:bodyPr wrap="none" rtlCol="0">
            <a:spAutoFit/>
          </a:bodyPr>
          <a:lstStyle/>
          <a:p>
            <a:pPr algn="r"/>
            <a:r>
              <a:rPr lang="fr-FR" sz="2400" b="1" dirty="0">
                <a:solidFill>
                  <a:schemeClr val="accent1"/>
                </a:solidFill>
                <a:latin typeface="Helvetica Neue Thin" charset="0"/>
                <a:ea typeface="Helvetica Neue Thin" charset="0"/>
                <a:cs typeface="Helvetica Neue Thin" charset="0"/>
              </a:rPr>
              <a:t>30</a:t>
            </a:r>
            <a:r>
              <a:rPr lang="fr-FR" sz="2400" dirty="0">
                <a:latin typeface="Helvetica Neue Thin" charset="0"/>
                <a:ea typeface="Helvetica Neue Thin" charset="0"/>
                <a:cs typeface="Helvetica Neue Thin" charset="0"/>
              </a:rPr>
              <a:t> </a:t>
            </a:r>
            <a:r>
              <a:rPr lang="fr-FR" sz="2400" b="1" dirty="0">
                <a:solidFill>
                  <a:schemeClr val="accent1"/>
                </a:solidFill>
                <a:latin typeface="Helvetica Neue Thin" charset="0"/>
                <a:ea typeface="Helvetica Neue Thin" charset="0"/>
                <a:cs typeface="Helvetica Neue Thin" charset="0"/>
              </a:rPr>
              <a:t>classes</a:t>
            </a:r>
          </a:p>
        </p:txBody>
      </p:sp>
      <p:sp>
        <p:nvSpPr>
          <p:cNvPr id="10" name="Rectangle 9"/>
          <p:cNvSpPr/>
          <p:nvPr/>
        </p:nvSpPr>
        <p:spPr>
          <a:xfrm>
            <a:off x="285750" y="1428749"/>
            <a:ext cx="7789219" cy="5086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33445" y="1449079"/>
            <a:ext cx="4632487" cy="830997"/>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Financement de 400 k€</a:t>
            </a:r>
          </a:p>
          <a:p>
            <a:r>
              <a:rPr lang="fr-FR" sz="2400" dirty="0">
                <a:latin typeface="Helvetica Neue Thin" charset="0"/>
                <a:ea typeface="Helvetica Neue Thin" charset="0"/>
                <a:cs typeface="Helvetica Neue Thin" charset="0"/>
              </a:rPr>
              <a:t>Agence Nationale de la Recherche</a:t>
            </a:r>
          </a:p>
        </p:txBody>
      </p:sp>
      <p:cxnSp>
        <p:nvCxnSpPr>
          <p:cNvPr id="15" name="Connecteur droit 14"/>
          <p:cNvCxnSpPr/>
          <p:nvPr/>
        </p:nvCxnSpPr>
        <p:spPr>
          <a:xfrm>
            <a:off x="2133600" y="5676900"/>
            <a:ext cx="8077200" cy="19050"/>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136745" y="5815309"/>
            <a:ext cx="870752" cy="461665"/>
          </a:xfrm>
          <a:prstGeom prst="rect">
            <a:avLst/>
          </a:prstGeom>
          <a:noFill/>
        </p:spPr>
        <p:txBody>
          <a:bodyPr wrap="none" rtlCol="0">
            <a:spAutoFit/>
          </a:bodyPr>
          <a:lstStyle/>
          <a:p>
            <a:pPr algn="r"/>
            <a:r>
              <a:rPr lang="fr-FR" sz="2400">
                <a:latin typeface="Helvetica Neue Thin" charset="0"/>
                <a:ea typeface="Helvetica Neue Thin" charset="0"/>
                <a:cs typeface="Helvetica Neue Thin" charset="0"/>
              </a:rPr>
              <a:t>2016</a:t>
            </a:r>
            <a:endParaRPr lang="fr-FR" sz="2400" dirty="0">
              <a:latin typeface="Helvetica Neue Thin" charset="0"/>
              <a:ea typeface="Helvetica Neue Thin" charset="0"/>
              <a:cs typeface="Helvetica Neue Thin" charset="0"/>
            </a:endParaRPr>
          </a:p>
        </p:txBody>
      </p:sp>
      <p:sp>
        <p:nvSpPr>
          <p:cNvPr id="20" name="ZoneTexte 19"/>
          <p:cNvSpPr txBox="1"/>
          <p:nvPr/>
        </p:nvSpPr>
        <p:spPr>
          <a:xfrm>
            <a:off x="4965932" y="5769917"/>
            <a:ext cx="870752" cy="461665"/>
          </a:xfrm>
          <a:prstGeom prst="rect">
            <a:avLst/>
          </a:prstGeom>
          <a:noFill/>
        </p:spPr>
        <p:txBody>
          <a:bodyPr wrap="none" rtlCol="0">
            <a:spAutoFit/>
          </a:bodyPr>
          <a:lstStyle/>
          <a:p>
            <a:pPr algn="r"/>
            <a:r>
              <a:rPr lang="fr-FR" sz="2400" dirty="0">
                <a:latin typeface="Helvetica Neue Thin" charset="0"/>
                <a:ea typeface="Helvetica Neue Thin" charset="0"/>
                <a:cs typeface="Helvetica Neue Thin" charset="0"/>
              </a:rPr>
              <a:t>2017</a:t>
            </a:r>
          </a:p>
        </p:txBody>
      </p:sp>
      <p:sp>
        <p:nvSpPr>
          <p:cNvPr id="21" name="ZoneTexte 20"/>
          <p:cNvSpPr txBox="1"/>
          <p:nvPr/>
        </p:nvSpPr>
        <p:spPr>
          <a:xfrm>
            <a:off x="6764537" y="5731817"/>
            <a:ext cx="870752" cy="461665"/>
          </a:xfrm>
          <a:prstGeom prst="rect">
            <a:avLst/>
          </a:prstGeom>
          <a:noFill/>
        </p:spPr>
        <p:txBody>
          <a:bodyPr wrap="none" rtlCol="0">
            <a:spAutoFit/>
          </a:bodyPr>
          <a:lstStyle/>
          <a:p>
            <a:pPr algn="r"/>
            <a:r>
              <a:rPr lang="fr-FR" sz="2400" dirty="0">
                <a:latin typeface="Helvetica Neue Thin" charset="0"/>
                <a:ea typeface="Helvetica Neue Thin" charset="0"/>
                <a:cs typeface="Helvetica Neue Thin" charset="0"/>
              </a:rPr>
              <a:t>2018</a:t>
            </a:r>
          </a:p>
        </p:txBody>
      </p:sp>
      <p:sp>
        <p:nvSpPr>
          <p:cNvPr id="22" name="ZoneTexte 21"/>
          <p:cNvSpPr txBox="1"/>
          <p:nvPr/>
        </p:nvSpPr>
        <p:spPr>
          <a:xfrm>
            <a:off x="8525563" y="5839419"/>
            <a:ext cx="870752" cy="461665"/>
          </a:xfrm>
          <a:prstGeom prst="rect">
            <a:avLst/>
          </a:prstGeom>
          <a:noFill/>
        </p:spPr>
        <p:txBody>
          <a:bodyPr wrap="none" rtlCol="0">
            <a:spAutoFit/>
          </a:bodyPr>
          <a:lstStyle/>
          <a:p>
            <a:pPr algn="r"/>
            <a:r>
              <a:rPr lang="fr-FR" sz="2400" dirty="0">
                <a:latin typeface="Helvetica Neue Thin" charset="0"/>
                <a:ea typeface="Helvetica Neue Thin" charset="0"/>
                <a:cs typeface="Helvetica Neue Thin" charset="0"/>
              </a:rPr>
              <a:t>2019</a:t>
            </a:r>
          </a:p>
        </p:txBody>
      </p:sp>
      <p:sp>
        <p:nvSpPr>
          <p:cNvPr id="23" name="ZoneTexte 22"/>
          <p:cNvSpPr txBox="1"/>
          <p:nvPr/>
        </p:nvSpPr>
        <p:spPr>
          <a:xfrm>
            <a:off x="6554098" y="4988867"/>
            <a:ext cx="1375698" cy="461665"/>
          </a:xfrm>
          <a:prstGeom prst="rect">
            <a:avLst/>
          </a:prstGeom>
          <a:noFill/>
        </p:spPr>
        <p:txBody>
          <a:bodyPr wrap="none" rtlCol="0">
            <a:spAutoFit/>
          </a:bodyPr>
          <a:lstStyle/>
          <a:p>
            <a:pPr algn="r"/>
            <a:r>
              <a:rPr lang="fr-FR" sz="2400" b="1" dirty="0">
                <a:latin typeface="Helvetica Neue Thin" charset="0"/>
                <a:ea typeface="Helvetica Neue Thin" charset="0"/>
                <a:cs typeface="Helvetica Neue Thin" charset="0"/>
              </a:rPr>
              <a:t>régional</a:t>
            </a:r>
          </a:p>
        </p:txBody>
      </p:sp>
      <p:sp>
        <p:nvSpPr>
          <p:cNvPr id="24" name="ZoneTexte 23"/>
          <p:cNvSpPr txBox="1"/>
          <p:nvPr/>
        </p:nvSpPr>
        <p:spPr>
          <a:xfrm>
            <a:off x="8163666" y="4702434"/>
            <a:ext cx="2531463" cy="830997"/>
          </a:xfrm>
          <a:prstGeom prst="rect">
            <a:avLst/>
          </a:prstGeom>
          <a:noFill/>
        </p:spPr>
        <p:txBody>
          <a:bodyPr wrap="none" rtlCol="0">
            <a:spAutoFit/>
          </a:bodyPr>
          <a:lstStyle/>
          <a:p>
            <a:pPr algn="r"/>
            <a:r>
              <a:rPr lang="fr-FR" sz="4800" b="1" dirty="0">
                <a:latin typeface="Helvetica Neue Thin" charset="0"/>
                <a:ea typeface="Helvetica Neue Thin" charset="0"/>
                <a:cs typeface="Helvetica Neue Thin" charset="0"/>
              </a:rPr>
              <a:t>national</a:t>
            </a:r>
          </a:p>
        </p:txBody>
      </p:sp>
      <p:sp>
        <p:nvSpPr>
          <p:cNvPr id="25" name="ZoneTexte 24"/>
          <p:cNvSpPr txBox="1"/>
          <p:nvPr/>
        </p:nvSpPr>
        <p:spPr>
          <a:xfrm>
            <a:off x="4734229" y="4305299"/>
            <a:ext cx="527709" cy="461665"/>
          </a:xfrm>
          <a:prstGeom prst="rect">
            <a:avLst/>
          </a:prstGeom>
          <a:noFill/>
        </p:spPr>
        <p:txBody>
          <a:bodyPr wrap="none" rtlCol="0">
            <a:spAutoFit/>
          </a:bodyPr>
          <a:lstStyle/>
          <a:p>
            <a:pPr algn="r"/>
            <a:r>
              <a:rPr lang="fr-FR" sz="2400" b="1" dirty="0">
                <a:solidFill>
                  <a:schemeClr val="accent1"/>
                </a:solidFill>
                <a:latin typeface="Helvetica Neue Thin" charset="0"/>
                <a:ea typeface="Helvetica Neue Thin" charset="0"/>
                <a:cs typeface="Helvetica Neue Thin" charset="0"/>
              </a:rPr>
              <a:t>80</a:t>
            </a:r>
            <a:endParaRPr lang="fr-FR" sz="2400" dirty="0">
              <a:latin typeface="Helvetica Neue Thin" charset="0"/>
              <a:ea typeface="Helvetica Neue Thin" charset="0"/>
              <a:cs typeface="Helvetica Neue Thin" charset="0"/>
            </a:endParaRPr>
          </a:p>
        </p:txBody>
      </p:sp>
      <p:sp>
        <p:nvSpPr>
          <p:cNvPr id="26" name="ZoneTexte 25"/>
          <p:cNvSpPr txBox="1"/>
          <p:nvPr/>
        </p:nvSpPr>
        <p:spPr>
          <a:xfrm>
            <a:off x="6426952" y="1697682"/>
            <a:ext cx="699229" cy="461665"/>
          </a:xfrm>
          <a:prstGeom prst="rect">
            <a:avLst/>
          </a:prstGeom>
          <a:noFill/>
        </p:spPr>
        <p:txBody>
          <a:bodyPr wrap="none" rtlCol="0">
            <a:spAutoFit/>
          </a:bodyPr>
          <a:lstStyle/>
          <a:p>
            <a:pPr algn="r"/>
            <a:r>
              <a:rPr lang="fr-FR" sz="2400" b="1" dirty="0">
                <a:solidFill>
                  <a:schemeClr val="accent1"/>
                </a:solidFill>
                <a:latin typeface="Helvetica Neue Thin" charset="0"/>
                <a:ea typeface="Helvetica Neue Thin" charset="0"/>
                <a:cs typeface="Helvetica Neue Thin" charset="0"/>
              </a:rPr>
              <a:t>450</a:t>
            </a:r>
            <a:endParaRPr lang="fr-FR" sz="2400" dirty="0">
              <a:latin typeface="Helvetica Neue Thin" charset="0"/>
              <a:ea typeface="Helvetica Neue Thin" charset="0"/>
              <a:cs typeface="Helvetica Neue Thin" charset="0"/>
            </a:endParaRPr>
          </a:p>
        </p:txBody>
      </p:sp>
      <p:cxnSp>
        <p:nvCxnSpPr>
          <p:cNvPr id="28" name="Connecteur droit 27"/>
          <p:cNvCxnSpPr/>
          <p:nvPr/>
        </p:nvCxnSpPr>
        <p:spPr>
          <a:xfrm flipV="1">
            <a:off x="7328716" y="0"/>
            <a:ext cx="601080" cy="1890414"/>
          </a:xfrm>
          <a:prstGeom prst="line">
            <a:avLst/>
          </a:prstGeom>
          <a:ln w="76200">
            <a:solidFill>
              <a:srgbClr val="0070C0"/>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407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81701" y="185898"/>
            <a:ext cx="11458586" cy="646331"/>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30-40 nouvelles demandes par semaine ( = 1000 élèves !)</a:t>
            </a:r>
          </a:p>
        </p:txBody>
      </p:sp>
      <p:pic>
        <p:nvPicPr>
          <p:cNvPr id="2" name="Image 1"/>
          <p:cNvPicPr>
            <a:picLocks noChangeAspect="1"/>
          </p:cNvPicPr>
          <p:nvPr/>
        </p:nvPicPr>
        <p:blipFill rotWithShape="1">
          <a:blip r:embed="rId2"/>
          <a:srcRect t="42243"/>
          <a:stretch/>
        </p:blipFill>
        <p:spPr>
          <a:xfrm>
            <a:off x="380398" y="1369110"/>
            <a:ext cx="6546248" cy="2009949"/>
          </a:xfrm>
          <a:prstGeom prst="rect">
            <a:avLst/>
          </a:prstGeom>
          <a:effectLst>
            <a:outerShdw blurRad="50800" dist="76200" dir="2700000" algn="tl" rotWithShape="0">
              <a:prstClr val="black">
                <a:alpha val="40000"/>
              </a:prstClr>
            </a:outerShdw>
          </a:effectLst>
        </p:spPr>
      </p:pic>
      <p:pic>
        <p:nvPicPr>
          <p:cNvPr id="3" name="Image 2"/>
          <p:cNvPicPr>
            <a:picLocks noChangeAspect="1"/>
          </p:cNvPicPr>
          <p:nvPr/>
        </p:nvPicPr>
        <p:blipFill rotWithShape="1">
          <a:blip r:embed="rId3"/>
          <a:srcRect t="53458"/>
          <a:stretch/>
        </p:blipFill>
        <p:spPr>
          <a:xfrm>
            <a:off x="0" y="3646449"/>
            <a:ext cx="7874000" cy="1170349"/>
          </a:xfrm>
          <a:prstGeom prst="rect">
            <a:avLst/>
          </a:prstGeom>
          <a:effectLst>
            <a:outerShdw blurRad="50800" dist="76200" dir="2700000" algn="tl" rotWithShape="0">
              <a:prstClr val="black">
                <a:alpha val="40000"/>
              </a:prstClr>
            </a:outerShdw>
          </a:effectLst>
        </p:spPr>
      </p:pic>
      <p:pic>
        <p:nvPicPr>
          <p:cNvPr id="8" name="Image 7"/>
          <p:cNvPicPr>
            <a:picLocks noChangeAspect="1"/>
          </p:cNvPicPr>
          <p:nvPr/>
        </p:nvPicPr>
        <p:blipFill rotWithShape="1">
          <a:blip r:embed="rId4"/>
          <a:srcRect t="37338"/>
          <a:stretch/>
        </p:blipFill>
        <p:spPr>
          <a:xfrm>
            <a:off x="6330537" y="2874314"/>
            <a:ext cx="5400609" cy="1866182"/>
          </a:xfrm>
          <a:prstGeom prst="rect">
            <a:avLst/>
          </a:prstGeom>
          <a:effectLst>
            <a:outerShdw blurRad="50800" dist="76200" dir="2700000" algn="tl" rotWithShape="0">
              <a:prstClr val="black">
                <a:alpha val="40000"/>
              </a:prstClr>
            </a:outerShdw>
          </a:effectLst>
        </p:spPr>
      </p:pic>
      <p:pic>
        <p:nvPicPr>
          <p:cNvPr id="9" name="Image 8"/>
          <p:cNvPicPr>
            <a:picLocks noChangeAspect="1"/>
          </p:cNvPicPr>
          <p:nvPr/>
        </p:nvPicPr>
        <p:blipFill rotWithShape="1">
          <a:blip r:embed="rId5"/>
          <a:srcRect t="50367"/>
          <a:stretch/>
        </p:blipFill>
        <p:spPr>
          <a:xfrm>
            <a:off x="5377261" y="4976277"/>
            <a:ext cx="6546549" cy="1072708"/>
          </a:xfrm>
          <a:prstGeom prst="rect">
            <a:avLst/>
          </a:prstGeom>
          <a:effectLst>
            <a:outerShdw blurRad="50800" dist="76200" dir="2700000" algn="tl" rotWithShape="0">
              <a:prstClr val="black">
                <a:alpha val="40000"/>
              </a:prstClr>
            </a:outerShdw>
          </a:effectLst>
        </p:spPr>
      </p:pic>
      <p:pic>
        <p:nvPicPr>
          <p:cNvPr id="10" name="Image 9"/>
          <p:cNvPicPr>
            <a:picLocks noChangeAspect="1"/>
          </p:cNvPicPr>
          <p:nvPr/>
        </p:nvPicPr>
        <p:blipFill rotWithShape="1">
          <a:blip r:embed="rId6"/>
          <a:srcRect t="36124"/>
          <a:stretch/>
        </p:blipFill>
        <p:spPr>
          <a:xfrm>
            <a:off x="5206097" y="1006346"/>
            <a:ext cx="6033102" cy="1600578"/>
          </a:xfrm>
          <a:prstGeom prst="rect">
            <a:avLst/>
          </a:prstGeom>
          <a:effectLst>
            <a:outerShdw blurRad="50800" dist="76200" dir="2700000" algn="tl" rotWithShape="0">
              <a:prstClr val="black">
                <a:alpha val="40000"/>
              </a:prstClr>
            </a:outerShdw>
          </a:effectLst>
        </p:spPr>
      </p:pic>
      <p:pic>
        <p:nvPicPr>
          <p:cNvPr id="11" name="Image 10"/>
          <p:cNvPicPr>
            <a:picLocks noChangeAspect="1"/>
          </p:cNvPicPr>
          <p:nvPr/>
        </p:nvPicPr>
        <p:blipFill rotWithShape="1">
          <a:blip r:embed="rId7"/>
          <a:srcRect t="38270"/>
          <a:stretch/>
        </p:blipFill>
        <p:spPr>
          <a:xfrm>
            <a:off x="253024" y="5084188"/>
            <a:ext cx="5467138" cy="1507112"/>
          </a:xfrm>
          <a:prstGeom prst="rect">
            <a:avLst/>
          </a:prstGeom>
          <a:effectLst>
            <a:outerShdw blurRad="50800" dist="76200" dir="2700000" algn="tl" rotWithShape="0">
              <a:prstClr val="black">
                <a:alpha val="40000"/>
              </a:prstClr>
            </a:outerShdw>
          </a:effectLst>
        </p:spPr>
      </p:pic>
      <p:sp>
        <p:nvSpPr>
          <p:cNvPr id="12" name="Rectangle 11"/>
          <p:cNvSpPr/>
          <p:nvPr/>
        </p:nvSpPr>
        <p:spPr>
          <a:xfrm>
            <a:off x="2019300" y="3105150"/>
            <a:ext cx="3357961" cy="27390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182100" y="2312949"/>
            <a:ext cx="1941217" cy="255861"/>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252039" y="4306031"/>
            <a:ext cx="2539661" cy="26596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5720162" y="5704759"/>
            <a:ext cx="2539661" cy="265969"/>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851430" y="4231623"/>
            <a:ext cx="4479107" cy="340377"/>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53025" y="6078639"/>
            <a:ext cx="1347176" cy="265011"/>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7776117" y="3673101"/>
            <a:ext cx="1137424" cy="26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60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8683498" y="3966435"/>
            <a:ext cx="1723771" cy="925729"/>
          </a:xfrm>
          <a:prstGeom prst="rect">
            <a:avLst/>
          </a:prstGeom>
        </p:spPr>
      </p:pic>
      <p:pic>
        <p:nvPicPr>
          <p:cNvPr id="13" name="Image 12"/>
          <p:cNvPicPr>
            <a:picLocks noChangeAspect="1"/>
          </p:cNvPicPr>
          <p:nvPr/>
        </p:nvPicPr>
        <p:blipFill>
          <a:blip r:embed="rId3"/>
          <a:stretch>
            <a:fillRect/>
          </a:stretch>
        </p:blipFill>
        <p:spPr>
          <a:xfrm>
            <a:off x="2110271" y="2512795"/>
            <a:ext cx="1723771" cy="925729"/>
          </a:xfrm>
          <a:prstGeom prst="rect">
            <a:avLst/>
          </a:prstGeom>
        </p:spPr>
      </p:pic>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4"/>
          <a:srcRect r="70038"/>
          <a:stretch/>
        </p:blipFill>
        <p:spPr>
          <a:xfrm>
            <a:off x="1883897" y="3438524"/>
            <a:ext cx="858199" cy="3181350"/>
          </a:xfrm>
          <a:prstGeom prst="rect">
            <a:avLst/>
          </a:prstGeom>
        </p:spPr>
      </p:pic>
      <p:pic>
        <p:nvPicPr>
          <p:cNvPr id="12" name="Image 11"/>
          <p:cNvPicPr>
            <a:picLocks noChangeAspect="1"/>
          </p:cNvPicPr>
          <p:nvPr/>
        </p:nvPicPr>
        <p:blipFill>
          <a:blip r:embed="rId4"/>
          <a:stretch>
            <a:fillRect/>
          </a:stretch>
        </p:blipFill>
        <p:spPr>
          <a:xfrm>
            <a:off x="8113230" y="3452085"/>
            <a:ext cx="2864308" cy="3181350"/>
          </a:xfrm>
          <a:prstGeom prst="rect">
            <a:avLst/>
          </a:prstGeom>
        </p:spPr>
      </p:pic>
      <p:sp>
        <p:nvSpPr>
          <p:cNvPr id="15" name="ZoneTexte 14"/>
          <p:cNvSpPr txBox="1"/>
          <p:nvPr/>
        </p:nvSpPr>
        <p:spPr>
          <a:xfrm>
            <a:off x="5596663" y="4202542"/>
            <a:ext cx="65274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Lille</a:t>
            </a:r>
            <a:endParaRPr lang="fr-FR" sz="2400" dirty="0">
              <a:latin typeface="Helvetica Neue Thin" charset="0"/>
              <a:ea typeface="Helvetica Neue Thin" charset="0"/>
              <a:cs typeface="Helvetica Neue Thin" charset="0"/>
            </a:endParaRPr>
          </a:p>
        </p:txBody>
      </p:sp>
      <p:sp>
        <p:nvSpPr>
          <p:cNvPr id="16" name="ZoneTexte 15"/>
          <p:cNvSpPr txBox="1"/>
          <p:nvPr/>
        </p:nvSpPr>
        <p:spPr>
          <a:xfrm>
            <a:off x="4144720" y="5211675"/>
            <a:ext cx="794192"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Paris</a:t>
            </a:r>
            <a:endParaRPr lang="fr-FR" sz="2400" dirty="0">
              <a:latin typeface="Helvetica Neue Thin" charset="0"/>
              <a:ea typeface="Helvetica Neue Thin" charset="0"/>
              <a:cs typeface="Helvetica Neue Thin" charset="0"/>
            </a:endParaRPr>
          </a:p>
        </p:txBody>
      </p:sp>
      <p:sp>
        <p:nvSpPr>
          <p:cNvPr id="17" name="ZoneTexte 16"/>
          <p:cNvSpPr txBox="1"/>
          <p:nvPr/>
        </p:nvSpPr>
        <p:spPr>
          <a:xfrm>
            <a:off x="2972156" y="3664734"/>
            <a:ext cx="1569660"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Montpellier</a:t>
            </a:r>
          </a:p>
        </p:txBody>
      </p:sp>
      <p:sp>
        <p:nvSpPr>
          <p:cNvPr id="18" name="ZoneTexte 17"/>
          <p:cNvSpPr txBox="1"/>
          <p:nvPr/>
        </p:nvSpPr>
        <p:spPr>
          <a:xfrm>
            <a:off x="606455" y="185898"/>
            <a:ext cx="11009039"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Objectif : permettre la réplication à large-échelle d’ATOLE</a:t>
            </a:r>
          </a:p>
          <a:p>
            <a:pPr algn="ctr"/>
            <a:r>
              <a:rPr lang="fr-FR" sz="3600" dirty="0">
                <a:latin typeface="Helvetica Neue Thin" charset="0"/>
                <a:ea typeface="Helvetica Neue Thin" charset="0"/>
                <a:cs typeface="Helvetica Neue Thin" charset="0"/>
              </a:rPr>
              <a:t>pour répondre à cette demande</a:t>
            </a:r>
          </a:p>
        </p:txBody>
      </p:sp>
      <p:sp>
        <p:nvSpPr>
          <p:cNvPr id="19" name="Rectangle 18"/>
          <p:cNvSpPr/>
          <p:nvPr/>
        </p:nvSpPr>
        <p:spPr>
          <a:xfrm>
            <a:off x="7333124" y="1786580"/>
            <a:ext cx="4421340" cy="830997"/>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Il applique ATOLE dans </a:t>
            </a:r>
            <a:r>
              <a:rPr lang="fr-FR" sz="2400">
                <a:latin typeface="Helvetica Neue Thin" charset="0"/>
                <a:ea typeface="Helvetica Neue Thin" charset="0"/>
                <a:cs typeface="Helvetica Neue Thin" charset="0"/>
              </a:rPr>
              <a:t>sa classe</a:t>
            </a:r>
            <a:endParaRPr lang="fr-FR" sz="2400" dirty="0">
              <a:latin typeface="Helvetica Neue Thin" charset="0"/>
              <a:ea typeface="Helvetica Neue Thin" charset="0"/>
              <a:cs typeface="Helvetica Neue Thin" charset="0"/>
            </a:endParaRPr>
          </a:p>
          <a:p>
            <a:pPr algn="ctr"/>
            <a:r>
              <a:rPr lang="fr-FR" sz="2400" dirty="0">
                <a:latin typeface="Helvetica Neue Thin" charset="0"/>
                <a:ea typeface="Helvetica Neue Thin" charset="0"/>
                <a:cs typeface="Helvetica Neue Thin" charset="0"/>
              </a:rPr>
              <a:t>sans perte de qualité</a:t>
            </a:r>
          </a:p>
        </p:txBody>
      </p:sp>
      <p:sp>
        <p:nvSpPr>
          <p:cNvPr id="20" name="Rectangle 19"/>
          <p:cNvSpPr/>
          <p:nvPr/>
        </p:nvSpPr>
        <p:spPr>
          <a:xfrm>
            <a:off x="348043" y="1839007"/>
            <a:ext cx="4788106" cy="461665"/>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L’enseignant </a:t>
            </a:r>
            <a:r>
              <a:rPr lang="fr-FR" sz="2400">
                <a:latin typeface="Helvetica Neue Thin" charset="0"/>
                <a:ea typeface="Helvetica Neue Thin" charset="0"/>
                <a:cs typeface="Helvetica Neue Thin" charset="0"/>
              </a:rPr>
              <a:t>entend parler d’ATOLE </a:t>
            </a:r>
            <a:endParaRPr lang="fr-FR" sz="2400" dirty="0">
              <a:latin typeface="Helvetica Neue Thin" charset="0"/>
              <a:ea typeface="Helvetica Neue Thin" charset="0"/>
              <a:cs typeface="Helvetica Neue Thin" charset="0"/>
            </a:endParaRPr>
          </a:p>
        </p:txBody>
      </p:sp>
      <p:sp>
        <p:nvSpPr>
          <p:cNvPr id="21" name="Rectangle 20"/>
          <p:cNvSpPr/>
          <p:nvPr/>
        </p:nvSpPr>
        <p:spPr>
          <a:xfrm>
            <a:off x="157543" y="1695450"/>
            <a:ext cx="5233607" cy="50141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6926990" y="1687338"/>
            <a:ext cx="5233607" cy="50141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vers la droite 22"/>
          <p:cNvSpPr/>
          <p:nvPr/>
        </p:nvSpPr>
        <p:spPr>
          <a:xfrm>
            <a:off x="5078999" y="2975659"/>
            <a:ext cx="2309763" cy="68907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8968956" y="2803998"/>
            <a:ext cx="1149674" cy="461665"/>
          </a:xfrm>
          <a:prstGeom prst="rect">
            <a:avLst/>
          </a:prstGeom>
        </p:spPr>
        <p:txBody>
          <a:bodyPr wrap="none">
            <a:spAutoFit/>
          </a:bodyPr>
          <a:lstStyle/>
          <a:p>
            <a:pPr algn="ctr"/>
            <a:r>
              <a:rPr lang="fr-FR" sz="2400" b="1" u="sng" dirty="0">
                <a:latin typeface="Helvetica Neue Thin" charset="0"/>
                <a:ea typeface="Helvetica Neue Thin" charset="0"/>
                <a:cs typeface="Helvetica Neue Thin" charset="0"/>
              </a:rPr>
              <a:t>gratuit</a:t>
            </a:r>
          </a:p>
        </p:txBody>
      </p:sp>
      <p:sp>
        <p:nvSpPr>
          <p:cNvPr id="25" name="ZoneTexte 24"/>
          <p:cNvSpPr txBox="1"/>
          <p:nvPr/>
        </p:nvSpPr>
        <p:spPr>
          <a:xfrm>
            <a:off x="3421300" y="4194430"/>
            <a:ext cx="1348446"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Clermont</a:t>
            </a:r>
            <a:endParaRPr lang="fr-FR" sz="2400" dirty="0">
              <a:latin typeface="Helvetica Neue Thin" charset="0"/>
              <a:ea typeface="Helvetica Neue Thin" charset="0"/>
              <a:cs typeface="Helvetica Neue Thin" charset="0"/>
            </a:endParaRPr>
          </a:p>
        </p:txBody>
      </p:sp>
      <p:sp>
        <p:nvSpPr>
          <p:cNvPr id="26" name="ZoneTexte 25"/>
          <p:cNvSpPr txBox="1"/>
          <p:nvPr/>
        </p:nvSpPr>
        <p:spPr>
          <a:xfrm>
            <a:off x="2836026" y="4756503"/>
            <a:ext cx="1167307"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Rennes</a:t>
            </a:r>
            <a:endParaRPr lang="fr-FR" sz="2400" dirty="0">
              <a:latin typeface="Helvetica Neue Thin" charset="0"/>
              <a:ea typeface="Helvetica Neue Thin" charset="0"/>
              <a:cs typeface="Helvetica Neue Thin" charset="0"/>
            </a:endParaRPr>
          </a:p>
        </p:txBody>
      </p:sp>
      <p:sp>
        <p:nvSpPr>
          <p:cNvPr id="27" name="ZoneTexte 26"/>
          <p:cNvSpPr txBox="1"/>
          <p:nvPr/>
        </p:nvSpPr>
        <p:spPr>
          <a:xfrm>
            <a:off x="4657380" y="4732238"/>
            <a:ext cx="1325299"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Toulouse</a:t>
            </a:r>
            <a:endParaRPr lang="fr-FR" sz="2400" dirty="0">
              <a:latin typeface="Helvetica Neue Thin" charset="0"/>
              <a:ea typeface="Helvetica Neue Thin" charset="0"/>
              <a:cs typeface="Helvetica Neue Thin" charset="0"/>
            </a:endParaRPr>
          </a:p>
        </p:txBody>
      </p:sp>
      <p:sp>
        <p:nvSpPr>
          <p:cNvPr id="28" name="ZoneTexte 27"/>
          <p:cNvSpPr txBox="1"/>
          <p:nvPr/>
        </p:nvSpPr>
        <p:spPr>
          <a:xfrm>
            <a:off x="4657380" y="5865467"/>
            <a:ext cx="1407245"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Bordeaux</a:t>
            </a:r>
          </a:p>
        </p:txBody>
      </p:sp>
      <p:sp>
        <p:nvSpPr>
          <p:cNvPr id="29" name="ZoneTexte 28"/>
          <p:cNvSpPr txBox="1"/>
          <p:nvPr/>
        </p:nvSpPr>
        <p:spPr>
          <a:xfrm>
            <a:off x="3009915" y="5634634"/>
            <a:ext cx="1293944"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Marseille</a:t>
            </a:r>
            <a:endParaRPr lang="fr-FR" sz="2400" dirty="0">
              <a:latin typeface="Helvetica Neue Thin" charset="0"/>
              <a:ea typeface="Helvetica Neue Thin" charset="0"/>
              <a:cs typeface="Helvetica Neue Thin" charset="0"/>
            </a:endParaRPr>
          </a:p>
        </p:txBody>
      </p:sp>
      <p:sp>
        <p:nvSpPr>
          <p:cNvPr id="30" name="ZoneTexte 29"/>
          <p:cNvSpPr txBox="1"/>
          <p:nvPr/>
        </p:nvSpPr>
        <p:spPr>
          <a:xfrm>
            <a:off x="4664307" y="3678766"/>
            <a:ext cx="789127"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Lyon</a:t>
            </a:r>
          </a:p>
        </p:txBody>
      </p:sp>
      <p:sp>
        <p:nvSpPr>
          <p:cNvPr id="31" name="ZoneTexte 30"/>
          <p:cNvSpPr txBox="1"/>
          <p:nvPr/>
        </p:nvSpPr>
        <p:spPr>
          <a:xfrm>
            <a:off x="384166" y="3895566"/>
            <a:ext cx="1090876"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Nantes</a:t>
            </a:r>
            <a:endParaRPr lang="fr-FR" sz="2400" dirty="0">
              <a:latin typeface="Helvetica Neue Thin" charset="0"/>
              <a:ea typeface="Helvetica Neue Thin" charset="0"/>
              <a:cs typeface="Helvetica Neue Thin" charset="0"/>
            </a:endParaRPr>
          </a:p>
        </p:txBody>
      </p:sp>
      <p:sp>
        <p:nvSpPr>
          <p:cNvPr id="32" name="ZoneTexte 31"/>
          <p:cNvSpPr txBox="1"/>
          <p:nvPr/>
        </p:nvSpPr>
        <p:spPr>
          <a:xfrm>
            <a:off x="254925" y="6123199"/>
            <a:ext cx="1628972"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La Réunion</a:t>
            </a:r>
            <a:endParaRPr lang="fr-FR" sz="2400" dirty="0">
              <a:latin typeface="Helvetica Neue Thin" charset="0"/>
              <a:ea typeface="Helvetica Neue Thin" charset="0"/>
              <a:cs typeface="Helvetica Neue Thin" charset="0"/>
            </a:endParaRPr>
          </a:p>
        </p:txBody>
      </p:sp>
      <p:sp>
        <p:nvSpPr>
          <p:cNvPr id="33" name="ZoneTexte 32"/>
          <p:cNvSpPr txBox="1"/>
          <p:nvPr/>
        </p:nvSpPr>
        <p:spPr>
          <a:xfrm>
            <a:off x="488307" y="3180190"/>
            <a:ext cx="1362361"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Grenoble</a:t>
            </a:r>
            <a:endParaRPr lang="fr-FR" sz="2400" dirty="0">
              <a:latin typeface="Helvetica Neue Thin" charset="0"/>
              <a:ea typeface="Helvetica Neue Thin" charset="0"/>
              <a:cs typeface="Helvetica Neue Thin" charset="0"/>
            </a:endParaRPr>
          </a:p>
        </p:txBody>
      </p:sp>
      <p:sp>
        <p:nvSpPr>
          <p:cNvPr id="35" name="ZoneTexte 34"/>
          <p:cNvSpPr txBox="1"/>
          <p:nvPr/>
        </p:nvSpPr>
        <p:spPr>
          <a:xfrm>
            <a:off x="716149" y="4551183"/>
            <a:ext cx="76495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Nice</a:t>
            </a:r>
            <a:endParaRPr lang="fr-FR" sz="2400" dirty="0">
              <a:latin typeface="Helvetica Neue Thin" charset="0"/>
              <a:ea typeface="Helvetica Neue Thin" charset="0"/>
              <a:cs typeface="Helvetica Neue Thin" charset="0"/>
            </a:endParaRPr>
          </a:p>
        </p:txBody>
      </p:sp>
      <p:sp>
        <p:nvSpPr>
          <p:cNvPr id="36" name="ZoneTexte 35"/>
          <p:cNvSpPr txBox="1"/>
          <p:nvPr/>
        </p:nvSpPr>
        <p:spPr>
          <a:xfrm>
            <a:off x="512105" y="5372474"/>
            <a:ext cx="1082348"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Nevers</a:t>
            </a:r>
          </a:p>
        </p:txBody>
      </p:sp>
      <p:sp>
        <p:nvSpPr>
          <p:cNvPr id="37" name="ZoneTexte 36"/>
          <p:cNvSpPr txBox="1"/>
          <p:nvPr/>
        </p:nvSpPr>
        <p:spPr>
          <a:xfrm>
            <a:off x="2632105" y="6158209"/>
            <a:ext cx="125066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Meudon</a:t>
            </a:r>
          </a:p>
        </p:txBody>
      </p:sp>
    </p:spTree>
    <p:extLst>
      <p:ext uri="{BB962C8B-B14F-4D97-AF65-F5344CB8AC3E}">
        <p14:creationId xmlns:p14="http://schemas.microsoft.com/office/powerpoint/2010/main" val="1773626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06783" y="0"/>
            <a:ext cx="1723771" cy="925729"/>
          </a:xfrm>
          <a:prstGeom prst="rect">
            <a:avLst/>
          </a:prstGeom>
        </p:spPr>
      </p:pic>
      <p:pic>
        <p:nvPicPr>
          <p:cNvPr id="11" name="Image 10"/>
          <p:cNvPicPr>
            <a:picLocks noChangeAspect="1"/>
          </p:cNvPicPr>
          <p:nvPr/>
        </p:nvPicPr>
        <p:blipFill rotWithShape="1">
          <a:blip r:embed="rId4">
            <a:duotone>
              <a:schemeClr val="accent5">
                <a:shade val="45000"/>
                <a:satMod val="135000"/>
              </a:schemeClr>
              <a:prstClr val="white"/>
            </a:duotone>
          </a:blip>
          <a:srcRect r="70038"/>
          <a:stretch/>
        </p:blipFill>
        <p:spPr>
          <a:xfrm>
            <a:off x="2475252" y="2854217"/>
            <a:ext cx="375141" cy="1390650"/>
          </a:xfrm>
          <a:prstGeom prst="rect">
            <a:avLst/>
          </a:prstGeom>
        </p:spPr>
      </p:pic>
      <p:sp>
        <p:nvSpPr>
          <p:cNvPr id="16" name="ZoneTexte 15"/>
          <p:cNvSpPr txBox="1"/>
          <p:nvPr/>
        </p:nvSpPr>
        <p:spPr>
          <a:xfrm>
            <a:off x="1998107" y="2242395"/>
            <a:ext cx="794192"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Paris</a:t>
            </a:r>
            <a:endParaRPr lang="fr-FR" sz="2400" dirty="0">
              <a:latin typeface="Helvetica Neue Thin" charset="0"/>
              <a:ea typeface="Helvetica Neue Thin" charset="0"/>
              <a:cs typeface="Helvetica Neue Thin" charset="0"/>
            </a:endParaRPr>
          </a:p>
        </p:txBody>
      </p:sp>
      <p:sp>
        <p:nvSpPr>
          <p:cNvPr id="17" name="ZoneTexte 16"/>
          <p:cNvSpPr txBox="1"/>
          <p:nvPr/>
        </p:nvSpPr>
        <p:spPr>
          <a:xfrm>
            <a:off x="9125639" y="2298734"/>
            <a:ext cx="1569660"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Montpellier</a:t>
            </a:r>
            <a:endParaRPr lang="fr-FR" sz="2400" dirty="0">
              <a:latin typeface="Helvetica Neue Thin" charset="0"/>
              <a:ea typeface="Helvetica Neue Thin" charset="0"/>
              <a:cs typeface="Helvetica Neue Thin" charset="0"/>
            </a:endParaRPr>
          </a:p>
        </p:txBody>
      </p:sp>
      <p:pic>
        <p:nvPicPr>
          <p:cNvPr id="2" name="Image 1"/>
          <p:cNvPicPr>
            <a:picLocks noChangeAspect="1"/>
          </p:cNvPicPr>
          <p:nvPr/>
        </p:nvPicPr>
        <p:blipFill>
          <a:blip r:embed="rId5"/>
          <a:stretch>
            <a:fillRect/>
          </a:stretch>
        </p:blipFill>
        <p:spPr>
          <a:xfrm>
            <a:off x="608352" y="5213350"/>
            <a:ext cx="3733800" cy="1460500"/>
          </a:xfrm>
          <a:prstGeom prst="rect">
            <a:avLst/>
          </a:prstGeom>
        </p:spPr>
      </p:pic>
      <p:pic>
        <p:nvPicPr>
          <p:cNvPr id="20" name="Image 19"/>
          <p:cNvPicPr>
            <a:picLocks noChangeAspect="1"/>
          </p:cNvPicPr>
          <p:nvPr/>
        </p:nvPicPr>
        <p:blipFill>
          <a:blip r:embed="rId5"/>
          <a:stretch>
            <a:fillRect/>
          </a:stretch>
        </p:blipFill>
        <p:spPr>
          <a:xfrm>
            <a:off x="7818025" y="5213350"/>
            <a:ext cx="3733800" cy="1460500"/>
          </a:xfrm>
          <a:prstGeom prst="rect">
            <a:avLst/>
          </a:prstGeom>
        </p:spPr>
      </p:pic>
      <p:cxnSp>
        <p:nvCxnSpPr>
          <p:cNvPr id="4" name="Connecteur droit avec flèche 3"/>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Image 21"/>
          <p:cNvPicPr>
            <a:picLocks noChangeAspect="1"/>
          </p:cNvPicPr>
          <p:nvPr/>
        </p:nvPicPr>
        <p:blipFill rotWithShape="1">
          <a:blip r:embed="rId4">
            <a:lum bright="70000" contrast="-70000"/>
          </a:blip>
          <a:srcRect r="70038"/>
          <a:stretch/>
        </p:blipFill>
        <p:spPr>
          <a:xfrm>
            <a:off x="5477089" y="783833"/>
            <a:ext cx="375141" cy="1390650"/>
          </a:xfrm>
          <a:prstGeom prst="rect">
            <a:avLst/>
          </a:prstGeom>
        </p:spPr>
      </p:pic>
      <p:pic>
        <p:nvPicPr>
          <p:cNvPr id="23" name="Image 22"/>
          <p:cNvPicPr>
            <a:picLocks noChangeAspect="1"/>
          </p:cNvPicPr>
          <p:nvPr/>
        </p:nvPicPr>
        <p:blipFill rotWithShape="1">
          <a:blip r:embed="rId4">
            <a:lum bright="70000" contrast="-70000"/>
          </a:blip>
          <a:srcRect r="70038"/>
          <a:stretch/>
        </p:blipFill>
        <p:spPr>
          <a:xfrm>
            <a:off x="5837860" y="883251"/>
            <a:ext cx="375141" cy="1390650"/>
          </a:xfrm>
          <a:prstGeom prst="rect">
            <a:avLst/>
          </a:prstGeom>
        </p:spPr>
      </p:pic>
      <p:pic>
        <p:nvPicPr>
          <p:cNvPr id="24" name="Image 23"/>
          <p:cNvPicPr>
            <a:picLocks noChangeAspect="1"/>
          </p:cNvPicPr>
          <p:nvPr/>
        </p:nvPicPr>
        <p:blipFill rotWithShape="1">
          <a:blip r:embed="rId4">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4">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4">
              <a:duotone>
                <a:schemeClr val="accent5">
                  <a:shade val="45000"/>
                  <a:satMod val="135000"/>
                </a:schemeClr>
                <a:prstClr val="white"/>
              </a:duotone>
            </a:blip>
            <a:srcRect r="70038"/>
            <a:stretch/>
          </p:blipFill>
          <p:spPr>
            <a:xfrm>
              <a:off x="10041716" y="3035769"/>
              <a:ext cx="375141" cy="1390650"/>
            </a:xfrm>
            <a:prstGeom prst="rect">
              <a:avLst/>
            </a:prstGeom>
          </p:spPr>
        </p:pic>
      </p:grpSp>
      <p:cxnSp>
        <p:nvCxnSpPr>
          <p:cNvPr id="27" name="Connecteur droit avec flèche 2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ZoneTexte 43"/>
          <p:cNvSpPr txBox="1"/>
          <p:nvPr/>
        </p:nvSpPr>
        <p:spPr>
          <a:xfrm>
            <a:off x="120061" y="3200459"/>
            <a:ext cx="1497526" cy="830997"/>
          </a:xfrm>
          <a:prstGeom prst="rect">
            <a:avLst/>
          </a:prstGeom>
          <a:noFill/>
        </p:spPr>
        <p:txBody>
          <a:bodyPr wrap="none" rtlCol="0">
            <a:spAutoFit/>
          </a:bodyPr>
          <a:lstStyle/>
          <a:p>
            <a:r>
              <a:rPr lang="fr-FR" sz="2400" dirty="0">
                <a:solidFill>
                  <a:schemeClr val="accent1"/>
                </a:solidFill>
                <a:latin typeface="Helvetica Neue Thin" charset="0"/>
                <a:ea typeface="Helvetica Neue Thin" charset="0"/>
                <a:cs typeface="Helvetica Neue Thin" charset="0"/>
              </a:rPr>
              <a:t>Tuteurs</a:t>
            </a:r>
          </a:p>
          <a:p>
            <a:r>
              <a:rPr lang="fr-FR" sz="2400" dirty="0">
                <a:solidFill>
                  <a:schemeClr val="accent1"/>
                </a:solidFill>
                <a:latin typeface="Helvetica Neue Thin" charset="0"/>
                <a:ea typeface="Helvetica Neue Thin" charset="0"/>
                <a:cs typeface="Helvetica Neue Thin" charset="0"/>
              </a:rPr>
              <a:t>bénévoles</a:t>
            </a:r>
          </a:p>
        </p:txBody>
      </p:sp>
      <p:sp>
        <p:nvSpPr>
          <p:cNvPr id="48" name="Arc 47"/>
          <p:cNvSpPr/>
          <p:nvPr/>
        </p:nvSpPr>
        <p:spPr>
          <a:xfrm flipV="1">
            <a:off x="588664" y="804833"/>
            <a:ext cx="5446128" cy="3041020"/>
          </a:xfrm>
          <a:prstGeom prst="arc">
            <a:avLst/>
          </a:prstGeom>
          <a:ln w="57150">
            <a:solidFill>
              <a:schemeClr val="bg1">
                <a:lumMod val="75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Arc 48"/>
          <p:cNvSpPr/>
          <p:nvPr/>
        </p:nvSpPr>
        <p:spPr>
          <a:xfrm flipH="1" flipV="1">
            <a:off x="6053842" y="778191"/>
            <a:ext cx="5446128" cy="3041020"/>
          </a:xfrm>
          <a:prstGeom prst="arc">
            <a:avLst/>
          </a:prstGeom>
          <a:ln w="57150">
            <a:solidFill>
              <a:schemeClr val="bg1">
                <a:lumMod val="75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3" name="ZoneTexte 52"/>
          <p:cNvSpPr txBox="1"/>
          <p:nvPr/>
        </p:nvSpPr>
        <p:spPr>
          <a:xfrm rot="1783614">
            <a:off x="6712124" y="2067869"/>
            <a:ext cx="2289409" cy="461665"/>
          </a:xfrm>
          <a:prstGeom prst="rect">
            <a:avLst/>
          </a:prstGeom>
          <a:noFill/>
        </p:spPr>
        <p:txBody>
          <a:bodyPr wrap="none" rtlCol="0">
            <a:spAutoFit/>
          </a:bodyPr>
          <a:lstStyle/>
          <a:p>
            <a:r>
              <a:rPr lang="fr-FR" sz="2400" dirty="0">
                <a:solidFill>
                  <a:schemeClr val="accent1"/>
                </a:solidFill>
                <a:latin typeface="Helvetica Neue Thin" charset="0"/>
                <a:ea typeface="Helvetica Neue Thin" charset="0"/>
                <a:cs typeface="Helvetica Neue Thin" charset="0"/>
              </a:rPr>
              <a:t>q</a:t>
            </a:r>
            <a:r>
              <a:rPr lang="fr-FR" sz="2400">
                <a:solidFill>
                  <a:schemeClr val="accent1"/>
                </a:solidFill>
                <a:latin typeface="Helvetica Neue Thin" charset="0"/>
                <a:ea typeface="Helvetica Neue Thin" charset="0"/>
                <a:cs typeface="Helvetica Neue Thin" charset="0"/>
              </a:rPr>
              <a:t>uestions, idées</a:t>
            </a:r>
            <a:endParaRPr lang="fr-FR" sz="2400" dirty="0">
              <a:solidFill>
                <a:schemeClr val="accent1"/>
              </a:solidFill>
              <a:latin typeface="Helvetica Neue Thin" charset="0"/>
              <a:ea typeface="Helvetica Neue Thin" charset="0"/>
              <a:cs typeface="Helvetica Neue Thin" charset="0"/>
            </a:endParaRPr>
          </a:p>
        </p:txBody>
      </p:sp>
      <p:cxnSp>
        <p:nvCxnSpPr>
          <p:cNvPr id="54" name="Connecteur droit avec flèche 53"/>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9404272" y="63193"/>
            <a:ext cx="2582054" cy="646331"/>
          </a:xfrm>
          <a:prstGeom prst="rect">
            <a:avLst/>
          </a:prstGeom>
          <a:noFill/>
        </p:spPr>
        <p:txBody>
          <a:bodyPr wrap="none" rtlCol="0">
            <a:spAutoFit/>
          </a:bodyPr>
          <a:lstStyle/>
          <a:p>
            <a:pPr algn="ctr"/>
            <a:r>
              <a:rPr lang="fr-FR" sz="3600">
                <a:latin typeface="Helvetica Neue Thin" charset="0"/>
                <a:ea typeface="Helvetica Neue Thin" charset="0"/>
                <a:cs typeface="Helvetica Neue Thin" charset="0"/>
              </a:rPr>
              <a:t>Organisation</a:t>
            </a:r>
            <a:endParaRPr lang="fr-FR" sz="3600" dirty="0">
              <a:latin typeface="Helvetica Neue Thin" charset="0"/>
              <a:ea typeface="Helvetica Neue Thin" charset="0"/>
              <a:cs typeface="Helvetica Neue Thin" charset="0"/>
            </a:endParaRPr>
          </a:p>
        </p:txBody>
      </p:sp>
      <p:pic>
        <p:nvPicPr>
          <p:cNvPr id="33" name="Image 32"/>
          <p:cNvPicPr>
            <a:picLocks noChangeAspect="1"/>
          </p:cNvPicPr>
          <p:nvPr/>
        </p:nvPicPr>
        <p:blipFill rotWithShape="1">
          <a:blip r:embed="rId4">
            <a:alphaModFix/>
            <a:lum bright="70000" contrast="-70000"/>
          </a:blip>
          <a:srcRect r="70038"/>
          <a:stretch/>
        </p:blipFill>
        <p:spPr>
          <a:xfrm>
            <a:off x="6203342" y="778191"/>
            <a:ext cx="375141" cy="1390650"/>
          </a:xfrm>
          <a:prstGeom prst="rect">
            <a:avLst/>
          </a:prstGeom>
        </p:spPr>
      </p:pic>
      <p:sp>
        <p:nvSpPr>
          <p:cNvPr id="34" name="ZoneTexte 33"/>
          <p:cNvSpPr txBox="1"/>
          <p:nvPr/>
        </p:nvSpPr>
        <p:spPr>
          <a:xfrm>
            <a:off x="4959942" y="5379596"/>
            <a:ext cx="224029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Forum Site Web</a:t>
            </a:r>
            <a:endParaRPr lang="fr-FR" sz="2400" dirty="0">
              <a:latin typeface="Helvetica Neue Thin" charset="0"/>
              <a:ea typeface="Helvetica Neue Thin" charset="0"/>
              <a:cs typeface="Helvetica Neue Thin" charset="0"/>
            </a:endParaRPr>
          </a:p>
        </p:txBody>
      </p:sp>
      <p:sp>
        <p:nvSpPr>
          <p:cNvPr id="3" name="ZoneTexte 2"/>
          <p:cNvSpPr txBox="1"/>
          <p:nvPr/>
        </p:nvSpPr>
        <p:spPr>
          <a:xfrm>
            <a:off x="3605148" y="4817376"/>
            <a:ext cx="5039521" cy="369332"/>
          </a:xfrm>
          <a:prstGeom prst="rect">
            <a:avLst/>
          </a:prstGeom>
          <a:noFill/>
        </p:spPr>
        <p:txBody>
          <a:bodyPr wrap="none" rtlCol="0">
            <a:spAutoFit/>
          </a:bodyPr>
          <a:lstStyle/>
          <a:p>
            <a:r>
              <a:rPr lang="fr-FR" dirty="0"/>
              <a:t>Groupes locaux de production et de mise en </a:t>
            </a:r>
            <a:r>
              <a:rPr lang="fr-FR" dirty="0" err="1"/>
              <a:t>oeuvre</a:t>
            </a:r>
            <a:endParaRPr lang="fr-FR" dirty="0"/>
          </a:p>
        </p:txBody>
      </p:sp>
    </p:spTree>
    <p:extLst>
      <p:ext uri="{BB962C8B-B14F-4D97-AF65-F5344CB8AC3E}">
        <p14:creationId xmlns:p14="http://schemas.microsoft.com/office/powerpoint/2010/main" val="1910447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06783" y="0"/>
            <a:ext cx="1723771" cy="925729"/>
          </a:xfrm>
          <a:prstGeom prst="rect">
            <a:avLst/>
          </a:prstGeom>
        </p:spPr>
      </p:pic>
      <p:pic>
        <p:nvPicPr>
          <p:cNvPr id="11" name="Image 10"/>
          <p:cNvPicPr>
            <a:picLocks noChangeAspect="1"/>
          </p:cNvPicPr>
          <p:nvPr/>
        </p:nvPicPr>
        <p:blipFill rotWithShape="1">
          <a:blip r:embed="rId4">
            <a:duotone>
              <a:schemeClr val="accent5">
                <a:shade val="45000"/>
                <a:satMod val="135000"/>
              </a:schemeClr>
              <a:prstClr val="white"/>
            </a:duotone>
          </a:blip>
          <a:srcRect r="70038"/>
          <a:stretch/>
        </p:blipFill>
        <p:spPr>
          <a:xfrm>
            <a:off x="2475252" y="2854217"/>
            <a:ext cx="375141" cy="1390650"/>
          </a:xfrm>
          <a:prstGeom prst="rect">
            <a:avLst/>
          </a:prstGeom>
        </p:spPr>
      </p:pic>
      <p:sp>
        <p:nvSpPr>
          <p:cNvPr id="16" name="ZoneTexte 15"/>
          <p:cNvSpPr txBox="1"/>
          <p:nvPr/>
        </p:nvSpPr>
        <p:spPr>
          <a:xfrm>
            <a:off x="1998107" y="2242395"/>
            <a:ext cx="652743"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Lille</a:t>
            </a:r>
          </a:p>
        </p:txBody>
      </p:sp>
      <p:sp>
        <p:nvSpPr>
          <p:cNvPr id="17" name="ZoneTexte 16"/>
          <p:cNvSpPr txBox="1"/>
          <p:nvPr/>
        </p:nvSpPr>
        <p:spPr>
          <a:xfrm>
            <a:off x="9125639" y="2298734"/>
            <a:ext cx="1348446" cy="461665"/>
          </a:xfrm>
          <a:prstGeom prst="rect">
            <a:avLst/>
          </a:prstGeom>
          <a:noFill/>
        </p:spPr>
        <p:txBody>
          <a:bodyPr wrap="none" rtlCol="0">
            <a:spAutoFit/>
          </a:bodyPr>
          <a:lstStyle/>
          <a:p>
            <a:r>
              <a:rPr lang="fr-FR" sz="2400" dirty="0">
                <a:latin typeface="Helvetica Neue Thin" charset="0"/>
                <a:ea typeface="Helvetica Neue Thin" charset="0"/>
                <a:cs typeface="Helvetica Neue Thin" charset="0"/>
              </a:rPr>
              <a:t>Clermont</a:t>
            </a:r>
          </a:p>
        </p:txBody>
      </p:sp>
      <p:pic>
        <p:nvPicPr>
          <p:cNvPr id="2" name="Image 1"/>
          <p:cNvPicPr>
            <a:picLocks noChangeAspect="1"/>
          </p:cNvPicPr>
          <p:nvPr/>
        </p:nvPicPr>
        <p:blipFill>
          <a:blip r:embed="rId5"/>
          <a:stretch>
            <a:fillRect/>
          </a:stretch>
        </p:blipFill>
        <p:spPr>
          <a:xfrm>
            <a:off x="608352" y="5213350"/>
            <a:ext cx="3733800" cy="1460500"/>
          </a:xfrm>
          <a:prstGeom prst="rect">
            <a:avLst/>
          </a:prstGeom>
        </p:spPr>
      </p:pic>
      <p:pic>
        <p:nvPicPr>
          <p:cNvPr id="20" name="Image 19"/>
          <p:cNvPicPr>
            <a:picLocks noChangeAspect="1"/>
          </p:cNvPicPr>
          <p:nvPr/>
        </p:nvPicPr>
        <p:blipFill>
          <a:blip r:embed="rId5"/>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4">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4">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4">
              <a:duotone>
                <a:schemeClr val="accent5">
                  <a:shade val="45000"/>
                  <a:satMod val="135000"/>
                </a:schemeClr>
                <a:prstClr val="white"/>
              </a:duotone>
            </a:blip>
            <a:srcRect r="70038"/>
            <a:stretch/>
          </p:blipFill>
          <p:spPr>
            <a:xfrm>
              <a:off x="10041716" y="3035769"/>
              <a:ext cx="375141" cy="1390650"/>
            </a:xfrm>
            <a:prstGeom prst="rect">
              <a:avLst/>
            </a:prstGeom>
          </p:spPr>
        </p:pic>
      </p:grpSp>
      <p:cxnSp>
        <p:nvCxnSpPr>
          <p:cNvPr id="27" name="Connecteur droit avec flèche 2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8" name="Arc 47"/>
          <p:cNvSpPr/>
          <p:nvPr/>
        </p:nvSpPr>
        <p:spPr>
          <a:xfrm flipV="1">
            <a:off x="584014" y="778191"/>
            <a:ext cx="5446128" cy="3041020"/>
          </a:xfrm>
          <a:prstGeom prst="arc">
            <a:avLst/>
          </a:prstGeom>
          <a:ln w="57150">
            <a:solidFill>
              <a:schemeClr val="accent2"/>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9" name="Arc 48"/>
          <p:cNvSpPr/>
          <p:nvPr/>
        </p:nvSpPr>
        <p:spPr>
          <a:xfrm flipH="1" flipV="1">
            <a:off x="6053842" y="778191"/>
            <a:ext cx="5446128" cy="3041020"/>
          </a:xfrm>
          <a:prstGeom prst="arc">
            <a:avLst/>
          </a:prstGeom>
          <a:ln w="57150">
            <a:solidFill>
              <a:schemeClr val="accent2"/>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0" name="ZoneTexte 49"/>
          <p:cNvSpPr txBox="1"/>
          <p:nvPr/>
        </p:nvSpPr>
        <p:spPr>
          <a:xfrm>
            <a:off x="4499725" y="3609706"/>
            <a:ext cx="3132781" cy="1015663"/>
          </a:xfrm>
          <a:prstGeom prst="rect">
            <a:avLst/>
          </a:prstGeom>
          <a:noFill/>
        </p:spPr>
        <p:txBody>
          <a:bodyPr wrap="none" rtlCol="0">
            <a:spAutoFit/>
          </a:bodyPr>
          <a:lstStyle/>
          <a:p>
            <a:pPr algn="ctr"/>
            <a:r>
              <a:rPr lang="fr-FR" sz="2000" dirty="0">
                <a:solidFill>
                  <a:schemeClr val="accent2"/>
                </a:solidFill>
                <a:latin typeface="Helvetica Neue Light" charset="0"/>
                <a:ea typeface="Helvetica Neue Light" charset="0"/>
                <a:cs typeface="Helvetica Neue Light" charset="0"/>
              </a:rPr>
              <a:t>Plein-temps ATOLE</a:t>
            </a:r>
          </a:p>
          <a:p>
            <a:pPr algn="ctr"/>
            <a:r>
              <a:rPr lang="fr-FR" sz="2000" dirty="0">
                <a:solidFill>
                  <a:schemeClr val="accent2"/>
                </a:solidFill>
                <a:latin typeface="Helvetica Neue Light" charset="0"/>
                <a:ea typeface="Helvetica Neue Light" charset="0"/>
                <a:cs typeface="Helvetica Neue Light" charset="0"/>
              </a:rPr>
              <a:t>Visites régulières</a:t>
            </a:r>
          </a:p>
          <a:p>
            <a:pPr algn="ctr"/>
            <a:r>
              <a:rPr lang="fr-FR" sz="2000" dirty="0">
                <a:solidFill>
                  <a:schemeClr val="accent2"/>
                </a:solidFill>
                <a:latin typeface="Helvetica Neue Light" charset="0"/>
                <a:ea typeface="Helvetica Neue Light" charset="0"/>
                <a:cs typeface="Helvetica Neue Light" charset="0"/>
              </a:rPr>
              <a:t>Animation Forum Site Web</a:t>
            </a:r>
          </a:p>
        </p:txBody>
      </p:sp>
      <p:cxnSp>
        <p:nvCxnSpPr>
          <p:cNvPr id="54" name="Connecteur droit avec flèche 53"/>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7383837" y="89442"/>
            <a:ext cx="4133760"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Moyens nécessaires</a:t>
            </a:r>
          </a:p>
          <a:p>
            <a:pPr algn="ctr"/>
            <a:r>
              <a:rPr lang="fr-FR" sz="3600" dirty="0">
                <a:latin typeface="Helvetica Neue Thin" charset="0"/>
                <a:ea typeface="Helvetica Neue Thin" charset="0"/>
                <a:cs typeface="Helvetica Neue Thin" charset="0"/>
              </a:rPr>
              <a:t>a minima 1/3</a:t>
            </a:r>
          </a:p>
        </p:txBody>
      </p:sp>
      <p:pic>
        <p:nvPicPr>
          <p:cNvPr id="56" name="Image 55"/>
          <p:cNvPicPr>
            <a:picLocks noChangeAspect="1"/>
          </p:cNvPicPr>
          <p:nvPr/>
        </p:nvPicPr>
        <p:blipFill>
          <a:blip r:embed="rId3"/>
          <a:stretch>
            <a:fillRect/>
          </a:stretch>
        </p:blipFill>
        <p:spPr>
          <a:xfrm>
            <a:off x="5106783" y="0"/>
            <a:ext cx="1723771" cy="925729"/>
          </a:xfrm>
          <a:prstGeom prst="rect">
            <a:avLst/>
          </a:prstGeom>
        </p:spPr>
      </p:pic>
      <p:pic>
        <p:nvPicPr>
          <p:cNvPr id="57" name="Image 56"/>
          <p:cNvPicPr>
            <a:picLocks noChangeAspect="1"/>
          </p:cNvPicPr>
          <p:nvPr/>
        </p:nvPicPr>
        <p:blipFill rotWithShape="1">
          <a:blip r:embed="rId4">
            <a:lum bright="70000" contrast="-70000"/>
          </a:blip>
          <a:srcRect r="70038"/>
          <a:stretch/>
        </p:blipFill>
        <p:spPr>
          <a:xfrm>
            <a:off x="5477089" y="783833"/>
            <a:ext cx="375141" cy="1390650"/>
          </a:xfrm>
          <a:prstGeom prst="rect">
            <a:avLst/>
          </a:prstGeom>
        </p:spPr>
      </p:pic>
      <p:pic>
        <p:nvPicPr>
          <p:cNvPr id="58" name="Image 57"/>
          <p:cNvPicPr>
            <a:picLocks noChangeAspect="1"/>
          </p:cNvPicPr>
          <p:nvPr/>
        </p:nvPicPr>
        <p:blipFill rotWithShape="1">
          <a:blip r:embed="rId4">
            <a:duotone>
              <a:schemeClr val="accent2">
                <a:shade val="45000"/>
                <a:satMod val="135000"/>
              </a:schemeClr>
              <a:prstClr val="white"/>
            </a:duotone>
          </a:blip>
          <a:srcRect r="70038"/>
          <a:stretch/>
        </p:blipFill>
        <p:spPr>
          <a:xfrm>
            <a:off x="5837860" y="883251"/>
            <a:ext cx="375141" cy="1390650"/>
          </a:xfrm>
          <a:prstGeom prst="rect">
            <a:avLst/>
          </a:prstGeom>
        </p:spPr>
      </p:pic>
      <p:pic>
        <p:nvPicPr>
          <p:cNvPr id="59" name="Image 58"/>
          <p:cNvPicPr>
            <a:picLocks noChangeAspect="1"/>
          </p:cNvPicPr>
          <p:nvPr/>
        </p:nvPicPr>
        <p:blipFill rotWithShape="1">
          <a:blip r:embed="rId4">
            <a:alphaModFix/>
            <a:lum bright="70000" contrast="-70000"/>
          </a:blip>
          <a:srcRect r="70038"/>
          <a:stretch/>
        </p:blipFill>
        <p:spPr>
          <a:xfrm>
            <a:off x="6203342" y="778191"/>
            <a:ext cx="375141" cy="1390650"/>
          </a:xfrm>
          <a:prstGeom prst="rect">
            <a:avLst/>
          </a:prstGeom>
        </p:spPr>
      </p:pic>
      <p:cxnSp>
        <p:nvCxnSpPr>
          <p:cNvPr id="60" name="Connecteur droit avec flèche 59"/>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ZoneTexte 60"/>
          <p:cNvSpPr txBox="1"/>
          <p:nvPr/>
        </p:nvSpPr>
        <p:spPr>
          <a:xfrm>
            <a:off x="4959942" y="5379596"/>
            <a:ext cx="224029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Forum Site Web</a:t>
            </a:r>
            <a:endParaRPr lang="fr-FR" sz="2400" dirty="0">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140274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3">
            <a:duotone>
              <a:schemeClr val="accent5">
                <a:shade val="45000"/>
                <a:satMod val="135000"/>
              </a:schemeClr>
              <a:prstClr val="white"/>
            </a:duotone>
          </a:blip>
          <a:srcRect r="70038"/>
          <a:stretch/>
        </p:blipFill>
        <p:spPr>
          <a:xfrm>
            <a:off x="2475252" y="2854217"/>
            <a:ext cx="375141" cy="1390650"/>
          </a:xfrm>
          <a:prstGeom prst="rect">
            <a:avLst/>
          </a:prstGeom>
        </p:spPr>
      </p:pic>
      <p:pic>
        <p:nvPicPr>
          <p:cNvPr id="2" name="Image 1"/>
          <p:cNvPicPr>
            <a:picLocks noChangeAspect="1"/>
          </p:cNvPicPr>
          <p:nvPr/>
        </p:nvPicPr>
        <p:blipFill>
          <a:blip r:embed="rId4"/>
          <a:stretch>
            <a:fillRect/>
          </a:stretch>
        </p:blipFill>
        <p:spPr>
          <a:xfrm>
            <a:off x="608352" y="5213350"/>
            <a:ext cx="3733800" cy="1460500"/>
          </a:xfrm>
          <a:prstGeom prst="rect">
            <a:avLst/>
          </a:prstGeom>
        </p:spPr>
      </p:pic>
      <p:pic>
        <p:nvPicPr>
          <p:cNvPr id="20" name="Image 19"/>
          <p:cNvPicPr>
            <a:picLocks noChangeAspect="1"/>
          </p:cNvPicPr>
          <p:nvPr/>
        </p:nvPicPr>
        <p:blipFill>
          <a:blip r:embed="rId4"/>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3">
            <a:duotone>
              <a:schemeClr val="accent5">
                <a:shade val="45000"/>
                <a:satMod val="135000"/>
              </a:schemeClr>
              <a:prstClr val="white"/>
            </a:duotone>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3">
              <a:duotone>
                <a:schemeClr val="accent5">
                  <a:shade val="45000"/>
                  <a:satMod val="135000"/>
                </a:schemeClr>
                <a:prstClr val="white"/>
              </a:duotone>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3">
              <a:duotone>
                <a:schemeClr val="accent5">
                  <a:shade val="45000"/>
                  <a:satMod val="135000"/>
                </a:schemeClr>
                <a:prstClr val="white"/>
              </a:duotone>
            </a:blip>
            <a:srcRect r="70038"/>
            <a:stretch/>
          </p:blipFill>
          <p:spPr>
            <a:xfrm>
              <a:off x="10041716" y="3035769"/>
              <a:ext cx="375141" cy="1390650"/>
            </a:xfrm>
            <a:prstGeom prst="rect">
              <a:avLst/>
            </a:prstGeom>
          </p:spPr>
        </p:pic>
      </p:grpSp>
      <p:grpSp>
        <p:nvGrpSpPr>
          <p:cNvPr id="37" name="Grouper 36"/>
          <p:cNvGrpSpPr/>
          <p:nvPr/>
        </p:nvGrpSpPr>
        <p:grpSpPr>
          <a:xfrm>
            <a:off x="1200150" y="4384567"/>
            <a:ext cx="2392556" cy="911334"/>
            <a:chOff x="1200150" y="4384567"/>
            <a:chExt cx="2392556" cy="911334"/>
          </a:xfrm>
        </p:grpSpPr>
        <p:cxnSp>
          <p:nvCxnSpPr>
            <p:cNvPr id="26" name="Connecteur droit avec flèche 25"/>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er 37"/>
          <p:cNvGrpSpPr/>
          <p:nvPr/>
        </p:nvGrpSpPr>
        <p:grpSpPr>
          <a:xfrm>
            <a:off x="8705850" y="4429684"/>
            <a:ext cx="2392556" cy="911334"/>
            <a:chOff x="1200150" y="4384567"/>
            <a:chExt cx="2392556" cy="911334"/>
          </a:xfrm>
        </p:grpSpPr>
        <p:cxnSp>
          <p:nvCxnSpPr>
            <p:cNvPr id="39" name="Connecteur droit avec flèche 38"/>
            <p:cNvCxnSpPr/>
            <p:nvPr/>
          </p:nvCxnSpPr>
          <p:spPr>
            <a:xfrm flipV="1">
              <a:off x="1200150" y="4425842"/>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527130" y="4424578"/>
              <a:ext cx="1065576" cy="87005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V="1">
              <a:off x="2385638" y="4384567"/>
              <a:ext cx="19131" cy="87005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0" name="ZoneTexte 49"/>
          <p:cNvSpPr txBox="1"/>
          <p:nvPr/>
        </p:nvSpPr>
        <p:spPr>
          <a:xfrm>
            <a:off x="4848074" y="3731503"/>
            <a:ext cx="2613215" cy="1323439"/>
          </a:xfrm>
          <a:prstGeom prst="rect">
            <a:avLst/>
          </a:prstGeom>
          <a:noFill/>
        </p:spPr>
        <p:txBody>
          <a:bodyPr wrap="none" rtlCol="0">
            <a:spAutoFit/>
          </a:bodyPr>
          <a:lstStyle/>
          <a:p>
            <a:pPr algn="ctr"/>
            <a:r>
              <a:rPr lang="fr-FR" sz="2000" dirty="0">
                <a:solidFill>
                  <a:schemeClr val="accent6"/>
                </a:solidFill>
                <a:latin typeface="Helvetica Neue Light" charset="0"/>
                <a:ea typeface="Helvetica Neue Light" charset="0"/>
                <a:cs typeface="Helvetica Neue Light" charset="0"/>
              </a:rPr>
              <a:t>Plein temps ATOLE</a:t>
            </a:r>
          </a:p>
          <a:p>
            <a:pPr algn="ctr"/>
            <a:r>
              <a:rPr lang="fr-FR" sz="2000" dirty="0">
                <a:solidFill>
                  <a:schemeClr val="accent6"/>
                </a:solidFill>
                <a:latin typeface="Helvetica Neue Light" charset="0"/>
                <a:ea typeface="Helvetica Neue Light" charset="0"/>
                <a:cs typeface="Helvetica Neue Light" charset="0"/>
              </a:rPr>
              <a:t>Evaluation scientifique</a:t>
            </a:r>
          </a:p>
          <a:p>
            <a:pPr algn="ctr"/>
            <a:r>
              <a:rPr lang="fr-FR" sz="2000" dirty="0">
                <a:solidFill>
                  <a:schemeClr val="accent6"/>
                </a:solidFill>
                <a:latin typeface="Helvetica Neue Light" charset="0"/>
                <a:ea typeface="Helvetica Neue Light" charset="0"/>
                <a:cs typeface="Helvetica Neue Light" charset="0"/>
              </a:rPr>
              <a:t>de l’efficacité,</a:t>
            </a:r>
          </a:p>
          <a:p>
            <a:pPr algn="ctr"/>
            <a:r>
              <a:rPr lang="fr-FR" sz="2000" dirty="0">
                <a:solidFill>
                  <a:schemeClr val="accent6"/>
                </a:solidFill>
                <a:latin typeface="Helvetica Neue Light" charset="0"/>
                <a:ea typeface="Helvetica Neue Light" charset="0"/>
                <a:cs typeface="Helvetica Neue Light" charset="0"/>
              </a:rPr>
              <a:t>amélioration</a:t>
            </a:r>
          </a:p>
        </p:txBody>
      </p:sp>
      <p:cxnSp>
        <p:nvCxnSpPr>
          <p:cNvPr id="43" name="Connecteur droit avec flèche 42"/>
          <p:cNvCxnSpPr/>
          <p:nvPr/>
        </p:nvCxnSpPr>
        <p:spPr>
          <a:xfrm flipH="1" flipV="1">
            <a:off x="6487310" y="2338243"/>
            <a:ext cx="1932791" cy="2875107"/>
          </a:xfrm>
          <a:prstGeom prst="straightConnector1">
            <a:avLst/>
          </a:prstGeom>
          <a:ln w="762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flipV="1">
            <a:off x="3513198" y="2338243"/>
            <a:ext cx="2693781" cy="2566481"/>
          </a:xfrm>
          <a:prstGeom prst="straightConnector1">
            <a:avLst/>
          </a:prstGeom>
          <a:ln w="762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1811549" y="2263771"/>
            <a:ext cx="1167307"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Rennes</a:t>
            </a:r>
            <a:endParaRPr lang="fr-FR" sz="2400" dirty="0">
              <a:latin typeface="Helvetica Neue Thin" charset="0"/>
              <a:ea typeface="Helvetica Neue Thin" charset="0"/>
              <a:cs typeface="Helvetica Neue Thin" charset="0"/>
            </a:endParaRPr>
          </a:p>
        </p:txBody>
      </p:sp>
      <p:sp>
        <p:nvSpPr>
          <p:cNvPr id="52" name="ZoneTexte 51"/>
          <p:cNvSpPr txBox="1"/>
          <p:nvPr/>
        </p:nvSpPr>
        <p:spPr>
          <a:xfrm>
            <a:off x="9449160" y="2338243"/>
            <a:ext cx="764953" cy="461665"/>
          </a:xfrm>
          <a:prstGeom prst="rect">
            <a:avLst/>
          </a:prstGeom>
          <a:noFill/>
        </p:spPr>
        <p:txBody>
          <a:bodyPr wrap="none" rtlCol="0">
            <a:spAutoFit/>
          </a:bodyPr>
          <a:lstStyle/>
          <a:p>
            <a:r>
              <a:rPr lang="fr-FR" sz="2400">
                <a:latin typeface="Helvetica Neue Thin" charset="0"/>
                <a:ea typeface="Helvetica Neue Thin" charset="0"/>
                <a:cs typeface="Helvetica Neue Thin" charset="0"/>
              </a:rPr>
              <a:t>Nice</a:t>
            </a:r>
            <a:endParaRPr lang="fr-FR" sz="2400" dirty="0">
              <a:latin typeface="Helvetica Neue Thin" charset="0"/>
              <a:ea typeface="Helvetica Neue Thin" charset="0"/>
              <a:cs typeface="Helvetica Neue Thin" charset="0"/>
            </a:endParaRPr>
          </a:p>
        </p:txBody>
      </p:sp>
      <p:cxnSp>
        <p:nvCxnSpPr>
          <p:cNvPr id="57" name="Connecteur droit avec flèche 56"/>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59" name="Image 58"/>
          <p:cNvPicPr>
            <a:picLocks noChangeAspect="1"/>
          </p:cNvPicPr>
          <p:nvPr/>
        </p:nvPicPr>
        <p:blipFill>
          <a:blip r:embed="rId5"/>
          <a:stretch>
            <a:fillRect/>
          </a:stretch>
        </p:blipFill>
        <p:spPr>
          <a:xfrm>
            <a:off x="5106783" y="0"/>
            <a:ext cx="1723771" cy="925729"/>
          </a:xfrm>
          <a:prstGeom prst="rect">
            <a:avLst/>
          </a:prstGeom>
        </p:spPr>
      </p:pic>
      <p:pic>
        <p:nvPicPr>
          <p:cNvPr id="60" name="Image 59"/>
          <p:cNvPicPr>
            <a:picLocks noChangeAspect="1"/>
          </p:cNvPicPr>
          <p:nvPr/>
        </p:nvPicPr>
        <p:blipFill>
          <a:blip r:embed="rId5"/>
          <a:stretch>
            <a:fillRect/>
          </a:stretch>
        </p:blipFill>
        <p:spPr>
          <a:xfrm>
            <a:off x="5106783" y="0"/>
            <a:ext cx="1723771" cy="925729"/>
          </a:xfrm>
          <a:prstGeom prst="rect">
            <a:avLst/>
          </a:prstGeom>
        </p:spPr>
      </p:pic>
      <p:pic>
        <p:nvPicPr>
          <p:cNvPr id="61" name="Image 60"/>
          <p:cNvPicPr>
            <a:picLocks noChangeAspect="1"/>
          </p:cNvPicPr>
          <p:nvPr/>
        </p:nvPicPr>
        <p:blipFill rotWithShape="1">
          <a:blip r:embed="rId3">
            <a:lum bright="70000" contrast="-70000"/>
          </a:blip>
          <a:srcRect r="70038"/>
          <a:stretch/>
        </p:blipFill>
        <p:spPr>
          <a:xfrm>
            <a:off x="5477089" y="783833"/>
            <a:ext cx="375141" cy="1390650"/>
          </a:xfrm>
          <a:prstGeom prst="rect">
            <a:avLst/>
          </a:prstGeom>
        </p:spPr>
      </p:pic>
      <p:pic>
        <p:nvPicPr>
          <p:cNvPr id="62" name="Image 61"/>
          <p:cNvPicPr>
            <a:picLocks noChangeAspect="1"/>
          </p:cNvPicPr>
          <p:nvPr/>
        </p:nvPicPr>
        <p:blipFill rotWithShape="1">
          <a:blip r:embed="rId3">
            <a:lum bright="70000" contrast="-70000"/>
          </a:blip>
          <a:srcRect r="70038"/>
          <a:stretch/>
        </p:blipFill>
        <p:spPr>
          <a:xfrm>
            <a:off x="5837860" y="883251"/>
            <a:ext cx="375141" cy="1390650"/>
          </a:xfrm>
          <a:prstGeom prst="rect">
            <a:avLst/>
          </a:prstGeom>
        </p:spPr>
      </p:pic>
      <p:pic>
        <p:nvPicPr>
          <p:cNvPr id="63" name="Image 62"/>
          <p:cNvPicPr>
            <a:picLocks noChangeAspect="1"/>
          </p:cNvPicPr>
          <p:nvPr/>
        </p:nvPicPr>
        <p:blipFill rotWithShape="1">
          <a:blip r:embed="rId3">
            <a:alphaModFix/>
            <a:duotone>
              <a:schemeClr val="accent6">
                <a:shade val="45000"/>
                <a:satMod val="135000"/>
              </a:schemeClr>
              <a:prstClr val="white"/>
            </a:duotone>
          </a:blip>
          <a:srcRect r="70038"/>
          <a:stretch/>
        </p:blipFill>
        <p:spPr>
          <a:xfrm>
            <a:off x="6203342" y="778191"/>
            <a:ext cx="375141" cy="1390650"/>
          </a:xfrm>
          <a:prstGeom prst="rect">
            <a:avLst/>
          </a:prstGeom>
        </p:spPr>
      </p:pic>
      <p:cxnSp>
        <p:nvCxnSpPr>
          <p:cNvPr id="64" name="Connecteur droit avec flèche 63"/>
          <p:cNvCxnSpPr/>
          <p:nvPr/>
        </p:nvCxnSpPr>
        <p:spPr>
          <a:xfrm flipV="1">
            <a:off x="4701148" y="6057900"/>
            <a:ext cx="2706664" cy="1905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383837" y="89442"/>
            <a:ext cx="4133760"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Moyens nécessaires</a:t>
            </a:r>
          </a:p>
          <a:p>
            <a:pPr algn="ctr"/>
            <a:r>
              <a:rPr lang="fr-FR" sz="3600" dirty="0">
                <a:latin typeface="Helvetica Neue Thin" charset="0"/>
                <a:ea typeface="Helvetica Neue Thin" charset="0"/>
                <a:cs typeface="Helvetica Neue Thin" charset="0"/>
              </a:rPr>
              <a:t>a minima 2/3</a:t>
            </a:r>
          </a:p>
        </p:txBody>
      </p:sp>
    </p:spTree>
    <p:extLst>
      <p:ext uri="{BB962C8B-B14F-4D97-AF65-F5344CB8AC3E}">
        <p14:creationId xmlns:p14="http://schemas.microsoft.com/office/powerpoint/2010/main" val="66309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6496050" y="2846070"/>
            <a:ext cx="596900" cy="647700"/>
          </a:xfrm>
          <a:prstGeom prst="rect">
            <a:avLst/>
          </a:prstGeom>
        </p:spPr>
      </p:pic>
      <p:pic>
        <p:nvPicPr>
          <p:cNvPr id="10" name="Image 9"/>
          <p:cNvPicPr>
            <a:picLocks noChangeAspect="1"/>
          </p:cNvPicPr>
          <p:nvPr/>
        </p:nvPicPr>
        <p:blipFill>
          <a:blip r:embed="rId3"/>
          <a:stretch>
            <a:fillRect/>
          </a:stretch>
        </p:blipFill>
        <p:spPr>
          <a:xfrm>
            <a:off x="6781800" y="4470992"/>
            <a:ext cx="622300" cy="622300"/>
          </a:xfrm>
          <a:prstGeom prst="rect">
            <a:avLst/>
          </a:prstGeom>
        </p:spPr>
      </p:pic>
      <p:pic>
        <p:nvPicPr>
          <p:cNvPr id="11" name="Image 10"/>
          <p:cNvPicPr>
            <a:picLocks noChangeAspect="1"/>
          </p:cNvPicPr>
          <p:nvPr/>
        </p:nvPicPr>
        <p:blipFill>
          <a:blip r:embed="rId4"/>
          <a:stretch>
            <a:fillRect/>
          </a:stretch>
        </p:blipFill>
        <p:spPr>
          <a:xfrm>
            <a:off x="5452673" y="1951305"/>
            <a:ext cx="609600" cy="622300"/>
          </a:xfrm>
          <a:prstGeom prst="rect">
            <a:avLst/>
          </a:prstGeom>
        </p:spPr>
      </p:pic>
      <p:pic>
        <p:nvPicPr>
          <p:cNvPr id="12" name="Image 11"/>
          <p:cNvPicPr>
            <a:picLocks noChangeAspect="1"/>
          </p:cNvPicPr>
          <p:nvPr/>
        </p:nvPicPr>
        <p:blipFill>
          <a:blip r:embed="rId5"/>
          <a:stretch>
            <a:fillRect/>
          </a:stretch>
        </p:blipFill>
        <p:spPr>
          <a:xfrm>
            <a:off x="5713023" y="5742262"/>
            <a:ext cx="698500" cy="723900"/>
          </a:xfrm>
          <a:prstGeom prst="rect">
            <a:avLst/>
          </a:prstGeom>
        </p:spPr>
      </p:pic>
      <p:grpSp>
        <p:nvGrpSpPr>
          <p:cNvPr id="27" name="Grouper 26"/>
          <p:cNvGrpSpPr/>
          <p:nvPr/>
        </p:nvGrpSpPr>
        <p:grpSpPr>
          <a:xfrm>
            <a:off x="1299771" y="2362199"/>
            <a:ext cx="2971801" cy="4495801"/>
            <a:chOff x="1299771" y="2362199"/>
            <a:chExt cx="2971801" cy="4495801"/>
          </a:xfrm>
        </p:grpSpPr>
        <p:pic>
          <p:nvPicPr>
            <p:cNvPr id="4" name="Image 3"/>
            <p:cNvPicPr>
              <a:picLocks noChangeAspect="1"/>
            </p:cNvPicPr>
            <p:nvPr/>
          </p:nvPicPr>
          <p:blipFill rotWithShape="1">
            <a:blip r:embed="rId6">
              <a:extLst>
                <a:ext uri="{28A0092B-C50C-407E-A947-70E740481C1C}">
                  <a14:useLocalDpi xmlns:a14="http://schemas.microsoft.com/office/drawing/2010/main" val="0"/>
                </a:ext>
              </a:extLst>
            </a:blip>
            <a:srcRect l="6390" t="15777" r="74786" b="49932"/>
            <a:stretch/>
          </p:blipFill>
          <p:spPr>
            <a:xfrm>
              <a:off x="1299771" y="2362199"/>
              <a:ext cx="2971801" cy="4495801"/>
            </a:xfrm>
            <a:prstGeom prst="rect">
              <a:avLst/>
            </a:prstGeom>
          </p:spPr>
        </p:pic>
        <p:pic>
          <p:nvPicPr>
            <p:cNvPr id="13" name="Image 12"/>
            <p:cNvPicPr>
              <a:picLocks noChangeAspect="1"/>
            </p:cNvPicPr>
            <p:nvPr/>
          </p:nvPicPr>
          <p:blipFill>
            <a:blip r:embed="rId7"/>
            <a:stretch>
              <a:fillRect/>
            </a:stretch>
          </p:blipFill>
          <p:spPr>
            <a:xfrm flipH="1">
              <a:off x="1619671" y="3245332"/>
              <a:ext cx="2003293" cy="1395247"/>
            </a:xfrm>
            <a:prstGeom prst="rect">
              <a:avLst/>
            </a:prstGeom>
          </p:spPr>
        </p:pic>
        <p:grpSp>
          <p:nvGrpSpPr>
            <p:cNvPr id="26" name="Grouper 25"/>
            <p:cNvGrpSpPr/>
            <p:nvPr/>
          </p:nvGrpSpPr>
          <p:grpSpPr>
            <a:xfrm>
              <a:off x="2475734" y="3245332"/>
              <a:ext cx="1194329" cy="1248081"/>
              <a:chOff x="2475734" y="3245332"/>
              <a:chExt cx="1194329" cy="1248081"/>
            </a:xfrm>
          </p:grpSpPr>
          <p:cxnSp>
            <p:nvCxnSpPr>
              <p:cNvPr id="15" name="Connecteur droit 14"/>
              <p:cNvCxnSpPr/>
              <p:nvPr/>
            </p:nvCxnSpPr>
            <p:spPr>
              <a:xfrm flipH="1">
                <a:off x="2475734" y="324533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2594621" y="3304290"/>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2726856" y="332431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2829365" y="3403292"/>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2968686" y="3409966"/>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3073893" y="3493770"/>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160378" y="3612344"/>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3249937" y="3730918"/>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3360126" y="3759388"/>
                <a:ext cx="309937" cy="7340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 name="Connecteur droit 7"/>
          <p:cNvCxnSpPr/>
          <p:nvPr/>
        </p:nvCxnSpPr>
        <p:spPr>
          <a:xfrm flipV="1">
            <a:off x="3160378" y="2573605"/>
            <a:ext cx="2292295" cy="1157313"/>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Connecteur droit 29"/>
          <p:cNvCxnSpPr>
            <a:endCxn id="9" idx="1"/>
          </p:cNvCxnSpPr>
          <p:nvPr/>
        </p:nvCxnSpPr>
        <p:spPr>
          <a:xfrm flipV="1">
            <a:off x="3160378" y="3169920"/>
            <a:ext cx="3335672" cy="560998"/>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a:endCxn id="10" idx="1"/>
          </p:cNvCxnSpPr>
          <p:nvPr/>
        </p:nvCxnSpPr>
        <p:spPr>
          <a:xfrm>
            <a:off x="3249937" y="3730918"/>
            <a:ext cx="3531863" cy="1051224"/>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Connecteur droit 37"/>
          <p:cNvCxnSpPr>
            <a:endCxn id="12" idx="1"/>
          </p:cNvCxnSpPr>
          <p:nvPr/>
        </p:nvCxnSpPr>
        <p:spPr>
          <a:xfrm>
            <a:off x="3160378" y="3759388"/>
            <a:ext cx="2552645" cy="2344824"/>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57200" y="139550"/>
            <a:ext cx="11430000" cy="1200329"/>
          </a:xfrm>
          <a:prstGeom prst="rect">
            <a:avLst/>
          </a:prstGeom>
          <a:noFill/>
        </p:spPr>
        <p:txBody>
          <a:bodyPr wrap="square" rtlCol="0">
            <a:spAutoFit/>
          </a:bodyPr>
          <a:lstStyle/>
          <a:p>
            <a:pPr algn="r"/>
            <a:r>
              <a:rPr lang="fr-FR" sz="3600" dirty="0">
                <a:solidFill>
                  <a:schemeClr val="bg1"/>
                </a:solidFill>
                <a:latin typeface="Helvetica Neue Thin" charset="0"/>
                <a:ea typeface="Helvetica Neue Thin" charset="0"/>
                <a:cs typeface="Helvetica Neue Thin" charset="0"/>
              </a:rPr>
              <a:t>un seul cerveau, une seule attention, mille sollicitations</a:t>
            </a:r>
          </a:p>
          <a:p>
            <a:pPr algn="r"/>
            <a:r>
              <a:rPr lang="fr-FR" sz="3600" dirty="0">
                <a:solidFill>
                  <a:schemeClr val="bg1"/>
                </a:solidFill>
                <a:latin typeface="Helvetica Neue Thin" charset="0"/>
                <a:ea typeface="Helvetica Neue Thin" charset="0"/>
                <a:cs typeface="Helvetica Neue Thin" charset="0"/>
              </a:rPr>
              <a:t> = </a:t>
            </a:r>
            <a:r>
              <a:rPr lang="fr-FR" sz="3600" strike="sngStrike" dirty="0" err="1">
                <a:solidFill>
                  <a:schemeClr val="bg1"/>
                </a:solidFill>
                <a:latin typeface="Helvetica Neue Thin" charset="0"/>
                <a:ea typeface="Helvetica Neue Thin" charset="0"/>
                <a:cs typeface="Helvetica Neue Thin" charset="0"/>
              </a:rPr>
              <a:t>hyper</a:t>
            </a:r>
            <a:r>
              <a:rPr lang="fr-FR" sz="3600" dirty="0" err="1">
                <a:solidFill>
                  <a:schemeClr val="bg1"/>
                </a:solidFill>
                <a:latin typeface="Helvetica Neue Thin" charset="0"/>
                <a:ea typeface="Helvetica Neue Thin" charset="0"/>
                <a:cs typeface="Helvetica Neue Thin" charset="0"/>
              </a:rPr>
              <a:t>connexion</a:t>
            </a:r>
            <a:endParaRPr lang="fr-FR" sz="3600" dirty="0">
              <a:solidFill>
                <a:schemeClr val="bg1"/>
              </a:solidFill>
              <a:latin typeface="Helvetica Neue Thin" charset="0"/>
              <a:ea typeface="Helvetica Neue Thin" charset="0"/>
              <a:cs typeface="Helvetica Neue Thin" charset="0"/>
            </a:endParaRPr>
          </a:p>
        </p:txBody>
      </p:sp>
      <p:sp>
        <p:nvSpPr>
          <p:cNvPr id="2" name="Rectangle 1"/>
          <p:cNvSpPr/>
          <p:nvPr/>
        </p:nvSpPr>
        <p:spPr>
          <a:xfrm>
            <a:off x="8687013" y="1123478"/>
            <a:ext cx="1390125" cy="646331"/>
          </a:xfrm>
          <a:prstGeom prst="rect">
            <a:avLst/>
          </a:prstGeom>
        </p:spPr>
        <p:txBody>
          <a:bodyPr wrap="none">
            <a:spAutoFit/>
          </a:bodyPr>
          <a:lstStyle/>
          <a:p>
            <a:pPr algn="r"/>
            <a:r>
              <a:rPr lang="fr-FR" sz="3600" b="1" dirty="0">
                <a:solidFill>
                  <a:schemeClr val="bg1"/>
                </a:solidFill>
                <a:latin typeface="Helvetica Neue Thin" charset="0"/>
                <a:ea typeface="Helvetica Neue Thin" charset="0"/>
                <a:cs typeface="Helvetica Neue Thin" charset="0"/>
              </a:rPr>
              <a:t>hypo </a:t>
            </a:r>
          </a:p>
        </p:txBody>
      </p:sp>
      <p:sp>
        <p:nvSpPr>
          <p:cNvPr id="28" name="ZoneTexte 27"/>
          <p:cNvSpPr txBox="1"/>
          <p:nvPr/>
        </p:nvSpPr>
        <p:spPr>
          <a:xfrm>
            <a:off x="533400" y="4951498"/>
            <a:ext cx="11430000" cy="1754326"/>
          </a:xfrm>
          <a:prstGeom prst="rect">
            <a:avLst/>
          </a:prstGeom>
          <a:noFill/>
        </p:spPr>
        <p:txBody>
          <a:bodyPr wrap="square" rtlCol="0">
            <a:spAutoFit/>
          </a:bodyPr>
          <a:lstStyle/>
          <a:p>
            <a:pPr algn="r"/>
            <a:r>
              <a:rPr lang="fr-FR" sz="3600" dirty="0">
                <a:solidFill>
                  <a:schemeClr val="bg1"/>
                </a:solidFill>
                <a:latin typeface="Helvetica Neue Thin" charset="0"/>
                <a:ea typeface="Helvetica Neue Thin" charset="0"/>
                <a:cs typeface="Helvetica Neue Thin" charset="0"/>
              </a:rPr>
              <a:t>Contexte </a:t>
            </a:r>
            <a:r>
              <a:rPr lang="fr-FR" sz="3600">
                <a:solidFill>
                  <a:schemeClr val="bg1"/>
                </a:solidFill>
                <a:latin typeface="Helvetica Neue Thin" charset="0"/>
                <a:ea typeface="Helvetica Neue Thin" charset="0"/>
                <a:cs typeface="Helvetica Neue Thin" charset="0"/>
              </a:rPr>
              <a:t>: </a:t>
            </a:r>
          </a:p>
          <a:p>
            <a:pPr algn="r"/>
            <a:r>
              <a:rPr lang="fr-FR" sz="3600" dirty="0">
                <a:solidFill>
                  <a:schemeClr val="bg1"/>
                </a:solidFill>
                <a:latin typeface="Helvetica Neue Thin" charset="0"/>
                <a:ea typeface="Helvetica Neue Thin" charset="0"/>
                <a:cs typeface="Helvetica Neue Thin" charset="0"/>
              </a:rPr>
              <a:t>économie de l’attention</a:t>
            </a:r>
          </a:p>
          <a:p>
            <a:pPr algn="r"/>
            <a:r>
              <a:rPr lang="fr-FR" sz="3600" dirty="0">
                <a:solidFill>
                  <a:schemeClr val="bg1"/>
                </a:solidFill>
                <a:latin typeface="Helvetica Neue Thin" charset="0"/>
                <a:ea typeface="Helvetica Neue Thin" charset="0"/>
                <a:cs typeface="Helvetica Neue Thin" charset="0"/>
              </a:rPr>
              <a:t>crise de l’attention</a:t>
            </a:r>
          </a:p>
        </p:txBody>
      </p:sp>
    </p:spTree>
    <p:extLst>
      <p:ext uri="{BB962C8B-B14F-4D97-AF65-F5344CB8AC3E}">
        <p14:creationId xmlns:p14="http://schemas.microsoft.com/office/powerpoint/2010/main" val="1804066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pic>
        <p:nvPicPr>
          <p:cNvPr id="11" name="Image 10"/>
          <p:cNvPicPr>
            <a:picLocks noChangeAspect="1"/>
          </p:cNvPicPr>
          <p:nvPr/>
        </p:nvPicPr>
        <p:blipFill rotWithShape="1">
          <a:blip r:embed="rId3">
            <a:duotone>
              <a:schemeClr val="accent5">
                <a:shade val="45000"/>
                <a:satMod val="135000"/>
              </a:schemeClr>
              <a:prstClr val="white"/>
            </a:duotone>
            <a:alphaModFix amt="19000"/>
          </a:blip>
          <a:srcRect r="70038"/>
          <a:stretch/>
        </p:blipFill>
        <p:spPr>
          <a:xfrm>
            <a:off x="2475252" y="2854217"/>
            <a:ext cx="375141" cy="1390650"/>
          </a:xfrm>
          <a:prstGeom prst="rect">
            <a:avLst/>
          </a:prstGeom>
        </p:spPr>
      </p:pic>
      <p:pic>
        <p:nvPicPr>
          <p:cNvPr id="2" name="Image 1"/>
          <p:cNvPicPr>
            <a:picLocks noChangeAspect="1"/>
          </p:cNvPicPr>
          <p:nvPr/>
        </p:nvPicPr>
        <p:blipFill>
          <a:blip r:embed="rId4"/>
          <a:stretch>
            <a:fillRect/>
          </a:stretch>
        </p:blipFill>
        <p:spPr>
          <a:xfrm>
            <a:off x="608352" y="5213350"/>
            <a:ext cx="3733800" cy="1460500"/>
          </a:xfrm>
          <a:prstGeom prst="rect">
            <a:avLst/>
          </a:prstGeom>
        </p:spPr>
      </p:pic>
      <p:pic>
        <p:nvPicPr>
          <p:cNvPr id="20" name="Image 19"/>
          <p:cNvPicPr>
            <a:picLocks noChangeAspect="1"/>
          </p:cNvPicPr>
          <p:nvPr/>
        </p:nvPicPr>
        <p:blipFill>
          <a:blip r:embed="rId4"/>
          <a:stretch>
            <a:fillRect/>
          </a:stretch>
        </p:blipFill>
        <p:spPr>
          <a:xfrm>
            <a:off x="7818025" y="5213350"/>
            <a:ext cx="3733800" cy="1460500"/>
          </a:xfrm>
          <a:prstGeom prst="rect">
            <a:avLst/>
          </a:prstGeom>
        </p:spPr>
      </p:pic>
      <p:pic>
        <p:nvPicPr>
          <p:cNvPr id="24" name="Image 23"/>
          <p:cNvPicPr>
            <a:picLocks noChangeAspect="1"/>
          </p:cNvPicPr>
          <p:nvPr/>
        </p:nvPicPr>
        <p:blipFill rotWithShape="1">
          <a:blip r:embed="rId3">
            <a:duotone>
              <a:schemeClr val="accent5">
                <a:shade val="45000"/>
                <a:satMod val="135000"/>
              </a:schemeClr>
              <a:prstClr val="white"/>
            </a:duotone>
            <a:alphaModFix amt="20000"/>
          </a:blip>
          <a:srcRect r="70038"/>
          <a:stretch/>
        </p:blipFill>
        <p:spPr>
          <a:xfrm>
            <a:off x="1930890" y="2867613"/>
            <a:ext cx="375141" cy="1390650"/>
          </a:xfrm>
          <a:prstGeom prst="rect">
            <a:avLst/>
          </a:prstGeom>
        </p:spPr>
      </p:pic>
      <p:grpSp>
        <p:nvGrpSpPr>
          <p:cNvPr id="42" name="Grouper 41"/>
          <p:cNvGrpSpPr/>
          <p:nvPr/>
        </p:nvGrpSpPr>
        <p:grpSpPr>
          <a:xfrm>
            <a:off x="9450717" y="2867036"/>
            <a:ext cx="919503" cy="1391227"/>
            <a:chOff x="9497354" y="3035192"/>
            <a:chExt cx="919503" cy="1391227"/>
          </a:xfrm>
        </p:grpSpPr>
        <p:pic>
          <p:nvPicPr>
            <p:cNvPr id="21" name="Image 20"/>
            <p:cNvPicPr>
              <a:picLocks noChangeAspect="1"/>
            </p:cNvPicPr>
            <p:nvPr/>
          </p:nvPicPr>
          <p:blipFill rotWithShape="1">
            <a:blip r:embed="rId3">
              <a:duotone>
                <a:schemeClr val="accent5">
                  <a:shade val="45000"/>
                  <a:satMod val="135000"/>
                </a:schemeClr>
                <a:prstClr val="white"/>
              </a:duotone>
              <a:alphaModFix amt="21000"/>
            </a:blip>
            <a:srcRect r="70038"/>
            <a:stretch/>
          </p:blipFill>
          <p:spPr>
            <a:xfrm>
              <a:off x="9497354" y="3035192"/>
              <a:ext cx="375141" cy="1390650"/>
            </a:xfrm>
            <a:prstGeom prst="rect">
              <a:avLst/>
            </a:prstGeom>
          </p:spPr>
        </p:pic>
        <p:pic>
          <p:nvPicPr>
            <p:cNvPr id="25" name="Image 24"/>
            <p:cNvPicPr>
              <a:picLocks noChangeAspect="1"/>
            </p:cNvPicPr>
            <p:nvPr/>
          </p:nvPicPr>
          <p:blipFill rotWithShape="1">
            <a:blip r:embed="rId3">
              <a:duotone>
                <a:schemeClr val="accent5">
                  <a:shade val="45000"/>
                  <a:satMod val="135000"/>
                </a:schemeClr>
                <a:prstClr val="white"/>
              </a:duotone>
              <a:alphaModFix amt="22000"/>
            </a:blip>
            <a:srcRect r="70038"/>
            <a:stretch/>
          </p:blipFill>
          <p:spPr>
            <a:xfrm>
              <a:off x="10041716" y="3035769"/>
              <a:ext cx="375141" cy="1390650"/>
            </a:xfrm>
            <a:prstGeom prst="rect">
              <a:avLst/>
            </a:prstGeom>
          </p:spPr>
        </p:pic>
      </p:grpSp>
      <p:sp>
        <p:nvSpPr>
          <p:cNvPr id="50" name="ZoneTexte 49"/>
          <p:cNvSpPr txBox="1"/>
          <p:nvPr/>
        </p:nvSpPr>
        <p:spPr>
          <a:xfrm>
            <a:off x="5039175" y="3088508"/>
            <a:ext cx="1755609" cy="707886"/>
          </a:xfrm>
          <a:prstGeom prst="rect">
            <a:avLst/>
          </a:prstGeom>
          <a:noFill/>
        </p:spPr>
        <p:txBody>
          <a:bodyPr wrap="none" rtlCol="0">
            <a:spAutoFit/>
          </a:bodyPr>
          <a:lstStyle/>
          <a:p>
            <a:pPr algn="ctr"/>
            <a:r>
              <a:rPr lang="fr-FR" sz="2000" dirty="0">
                <a:solidFill>
                  <a:schemeClr val="accent6"/>
                </a:solidFill>
                <a:latin typeface="Helvetica Neue Light" charset="0"/>
                <a:ea typeface="Helvetica Neue Light" charset="0"/>
                <a:cs typeface="Helvetica Neue Light" charset="0"/>
              </a:rPr>
              <a:t>MOOC annuel</a:t>
            </a:r>
          </a:p>
          <a:p>
            <a:pPr algn="ctr"/>
            <a:r>
              <a:rPr lang="fr-FR" sz="2000" dirty="0">
                <a:solidFill>
                  <a:schemeClr val="accent6"/>
                </a:solidFill>
                <a:latin typeface="Helvetica Neue Light" charset="0"/>
                <a:ea typeface="Helvetica Neue Light" charset="0"/>
                <a:cs typeface="Helvetica Neue Light" charset="0"/>
              </a:rPr>
              <a:t>(</a:t>
            </a:r>
            <a:r>
              <a:rPr lang="fr-FR" sz="2000" dirty="0" err="1">
                <a:solidFill>
                  <a:schemeClr val="accent6"/>
                </a:solidFill>
                <a:latin typeface="Helvetica Neue Light" charset="0"/>
                <a:ea typeface="Helvetica Neue Light" charset="0"/>
                <a:cs typeface="Helvetica Neue Light" charset="0"/>
              </a:rPr>
              <a:t>FunMooc</a:t>
            </a:r>
            <a:r>
              <a:rPr lang="fr-FR" sz="2000" dirty="0">
                <a:solidFill>
                  <a:schemeClr val="accent6"/>
                </a:solidFill>
                <a:latin typeface="Helvetica Neue Light" charset="0"/>
                <a:ea typeface="Helvetica Neue Light" charset="0"/>
                <a:cs typeface="Helvetica Neue Light" charset="0"/>
              </a:rPr>
              <a:t>)</a:t>
            </a:r>
          </a:p>
        </p:txBody>
      </p:sp>
      <p:pic>
        <p:nvPicPr>
          <p:cNvPr id="33" name="Image 32"/>
          <p:cNvPicPr>
            <a:picLocks noChangeAspect="1"/>
          </p:cNvPicPr>
          <p:nvPr/>
        </p:nvPicPr>
        <p:blipFill>
          <a:blip r:embed="rId5"/>
          <a:stretch>
            <a:fillRect/>
          </a:stretch>
        </p:blipFill>
        <p:spPr>
          <a:xfrm>
            <a:off x="5106783" y="0"/>
            <a:ext cx="1723771" cy="925729"/>
          </a:xfrm>
          <a:prstGeom prst="rect">
            <a:avLst/>
          </a:prstGeom>
        </p:spPr>
      </p:pic>
      <p:sp>
        <p:nvSpPr>
          <p:cNvPr id="27" name="ZoneTexte 26"/>
          <p:cNvSpPr txBox="1"/>
          <p:nvPr/>
        </p:nvSpPr>
        <p:spPr>
          <a:xfrm>
            <a:off x="5121660" y="1575212"/>
            <a:ext cx="1662636" cy="646331"/>
          </a:xfrm>
          <a:prstGeom prst="rect">
            <a:avLst/>
          </a:prstGeom>
          <a:noFill/>
        </p:spPr>
        <p:txBody>
          <a:bodyPr wrap="none" rtlCol="0">
            <a:spAutoFit/>
          </a:bodyPr>
          <a:lstStyle/>
          <a:p>
            <a:pPr algn="ctr"/>
            <a:r>
              <a:rPr lang="fr-FR" sz="3600" b="1" dirty="0">
                <a:latin typeface="Helvetica Neue Thin" charset="0"/>
                <a:ea typeface="Helvetica Neue Thin" charset="0"/>
                <a:cs typeface="Helvetica Neue Thin" charset="0"/>
              </a:rPr>
              <a:t>MOOC</a:t>
            </a:r>
          </a:p>
        </p:txBody>
      </p:sp>
      <p:grpSp>
        <p:nvGrpSpPr>
          <p:cNvPr id="7" name="Grouper 6"/>
          <p:cNvGrpSpPr/>
          <p:nvPr/>
        </p:nvGrpSpPr>
        <p:grpSpPr>
          <a:xfrm>
            <a:off x="2943381" y="2221543"/>
            <a:ext cx="6050573" cy="3237815"/>
            <a:chOff x="2905845" y="1823679"/>
            <a:chExt cx="6050573" cy="1415295"/>
          </a:xfrm>
        </p:grpSpPr>
        <p:cxnSp>
          <p:nvCxnSpPr>
            <p:cNvPr id="28" name="Connecteur droit avec flèche 27"/>
            <p:cNvCxnSpPr/>
            <p:nvPr/>
          </p:nvCxnSpPr>
          <p:spPr>
            <a:xfrm>
              <a:off x="6483382" y="1823679"/>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2905845" y="1862194"/>
              <a:ext cx="2473036" cy="1376780"/>
            </a:xfrm>
            <a:prstGeom prst="straightConnector1">
              <a:avLst/>
            </a:prstGeom>
            <a:ln w="762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7" name="ZoneTexte 16"/>
          <p:cNvSpPr txBox="1"/>
          <p:nvPr/>
        </p:nvSpPr>
        <p:spPr>
          <a:xfrm>
            <a:off x="7383837" y="89442"/>
            <a:ext cx="4133760"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Moyens nécessaires</a:t>
            </a:r>
          </a:p>
          <a:p>
            <a:pPr algn="ctr"/>
            <a:r>
              <a:rPr lang="fr-FR" sz="3600" dirty="0">
                <a:latin typeface="Helvetica Neue Thin" charset="0"/>
                <a:ea typeface="Helvetica Neue Thin" charset="0"/>
                <a:cs typeface="Helvetica Neue Thin" charset="0"/>
              </a:rPr>
              <a:t>a minima 3/3</a:t>
            </a:r>
          </a:p>
        </p:txBody>
      </p:sp>
    </p:spTree>
    <p:extLst>
      <p:ext uri="{BB962C8B-B14F-4D97-AF65-F5344CB8AC3E}">
        <p14:creationId xmlns:p14="http://schemas.microsoft.com/office/powerpoint/2010/main" val="1258912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245709" y="241298"/>
            <a:ext cx="6400406" cy="646331"/>
          </a:xfrm>
          <a:prstGeom prst="rect">
            <a:avLst/>
          </a:prstGeom>
          <a:noFill/>
        </p:spPr>
        <p:txBody>
          <a:bodyPr wrap="none" rtlCol="0">
            <a:spAutoFit/>
          </a:bodyPr>
          <a:lstStyle/>
          <a:p>
            <a:pPr algn="r"/>
            <a:r>
              <a:rPr lang="fr-FR" sz="3600">
                <a:solidFill>
                  <a:schemeClr val="bg1"/>
                </a:solidFill>
                <a:latin typeface="Helvetica Neue Thin" charset="0"/>
                <a:ea typeface="Helvetica Neue Thin" charset="0"/>
                <a:cs typeface="Helvetica Neue Thin" charset="0"/>
              </a:rPr>
              <a:t>Rôle sociétal des neurosciences</a:t>
            </a:r>
            <a:endParaRPr lang="fr-FR" sz="3600" dirty="0">
              <a:solidFill>
                <a:schemeClr val="bg1"/>
              </a:solidFill>
              <a:latin typeface="Helvetica Neue Thin" charset="0"/>
              <a:ea typeface="Helvetica Neue Thin" charset="0"/>
              <a:cs typeface="Helvetica Neue Thin" charset="0"/>
            </a:endParaRPr>
          </a:p>
        </p:txBody>
      </p:sp>
      <p:sp>
        <p:nvSpPr>
          <p:cNvPr id="18" name="ZoneTexte 17"/>
          <p:cNvSpPr txBox="1"/>
          <p:nvPr/>
        </p:nvSpPr>
        <p:spPr>
          <a:xfrm>
            <a:off x="1560692" y="185898"/>
            <a:ext cx="9100568" cy="1200329"/>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la réplication à large-échelle d’ATOLE : principe</a:t>
            </a:r>
          </a:p>
          <a:p>
            <a:pPr algn="ctr"/>
            <a:endParaRPr lang="fr-FR" sz="3600" dirty="0">
              <a:latin typeface="Helvetica Neue Thin" charset="0"/>
              <a:ea typeface="Helvetica Neue Thin" charset="0"/>
              <a:cs typeface="Helvetica Neue Thin" charset="0"/>
            </a:endParaRPr>
          </a:p>
        </p:txBody>
      </p:sp>
      <p:sp>
        <p:nvSpPr>
          <p:cNvPr id="23" name="Flèche vers la droite 22"/>
          <p:cNvSpPr/>
          <p:nvPr/>
        </p:nvSpPr>
        <p:spPr>
          <a:xfrm>
            <a:off x="3355187" y="5631079"/>
            <a:ext cx="5511578" cy="6890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562826" y="3673228"/>
            <a:ext cx="2792361" cy="2646926"/>
          </a:xfrm>
          <a:prstGeom prst="rect">
            <a:avLst/>
          </a:prstGeom>
        </p:spPr>
      </p:pic>
      <p:pic>
        <p:nvPicPr>
          <p:cNvPr id="3" name="Image 2"/>
          <p:cNvPicPr>
            <a:picLocks noChangeAspect="1"/>
          </p:cNvPicPr>
          <p:nvPr/>
        </p:nvPicPr>
        <p:blipFill>
          <a:blip r:embed="rId4"/>
          <a:stretch>
            <a:fillRect/>
          </a:stretch>
        </p:blipFill>
        <p:spPr>
          <a:xfrm>
            <a:off x="8866765" y="3673228"/>
            <a:ext cx="2705100" cy="2627534"/>
          </a:xfrm>
          <a:prstGeom prst="rect">
            <a:avLst/>
          </a:prstGeom>
        </p:spPr>
      </p:pic>
      <p:sp>
        <p:nvSpPr>
          <p:cNvPr id="24" name="Rectangle 23"/>
          <p:cNvSpPr/>
          <p:nvPr/>
        </p:nvSpPr>
        <p:spPr>
          <a:xfrm>
            <a:off x="4325359" y="3588538"/>
            <a:ext cx="3571234" cy="830997"/>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Auto-formation par internet</a:t>
            </a:r>
          </a:p>
          <a:p>
            <a:pPr algn="ctr"/>
            <a:r>
              <a:rPr lang="fr-FR" sz="2400" dirty="0">
                <a:latin typeface="Helvetica Neue Thin" charset="0"/>
                <a:ea typeface="Helvetica Neue Thin" charset="0"/>
                <a:cs typeface="Helvetica Neue Thin" charset="0"/>
              </a:rPr>
              <a:t>site web + MOOC</a:t>
            </a:r>
          </a:p>
        </p:txBody>
      </p:sp>
      <p:sp>
        <p:nvSpPr>
          <p:cNvPr id="25" name="Rectangle 24"/>
          <p:cNvSpPr/>
          <p:nvPr/>
        </p:nvSpPr>
        <p:spPr>
          <a:xfrm>
            <a:off x="4524839" y="4744682"/>
            <a:ext cx="3085012" cy="830997"/>
          </a:xfrm>
          <a:prstGeom prst="rect">
            <a:avLst/>
          </a:prstGeom>
        </p:spPr>
        <p:txBody>
          <a:bodyPr wrap="none">
            <a:spAutoFit/>
          </a:bodyPr>
          <a:lstStyle/>
          <a:p>
            <a:pPr algn="ctr"/>
            <a:r>
              <a:rPr lang="fr-FR" sz="2400" dirty="0">
                <a:latin typeface="Helvetica Neue Thin" charset="0"/>
                <a:ea typeface="Helvetica Neue Thin" charset="0"/>
                <a:cs typeface="Helvetica Neue Thin" charset="0"/>
              </a:rPr>
              <a:t>Interaction locale </a:t>
            </a:r>
          </a:p>
          <a:p>
            <a:pPr algn="ctr"/>
            <a:r>
              <a:rPr lang="fr-FR" sz="2400" dirty="0">
                <a:latin typeface="Helvetica Neue Thin" charset="0"/>
                <a:ea typeface="Helvetica Neue Thin" charset="0"/>
                <a:cs typeface="Helvetica Neue Thin" charset="0"/>
              </a:rPr>
              <a:t>avec un tuteur régional</a:t>
            </a:r>
          </a:p>
        </p:txBody>
      </p:sp>
      <p:pic>
        <p:nvPicPr>
          <p:cNvPr id="4" name="Image 3"/>
          <p:cNvPicPr>
            <a:picLocks noChangeAspect="1"/>
          </p:cNvPicPr>
          <p:nvPr/>
        </p:nvPicPr>
        <p:blipFill rotWithShape="1">
          <a:blip r:embed="rId5">
            <a:alphaModFix/>
          </a:blip>
          <a:srcRect b="55128"/>
          <a:stretch/>
        </p:blipFill>
        <p:spPr>
          <a:xfrm>
            <a:off x="606454" y="1035306"/>
            <a:ext cx="10914873" cy="2370352"/>
          </a:xfrm>
          <a:prstGeom prst="rect">
            <a:avLst/>
          </a:prstGeom>
        </p:spPr>
      </p:pic>
    </p:spTree>
    <p:extLst>
      <p:ext uri="{BB962C8B-B14F-4D97-AF65-F5344CB8AC3E}">
        <p14:creationId xmlns:p14="http://schemas.microsoft.com/office/powerpoint/2010/main" val="8830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265" y="0"/>
            <a:ext cx="12192000" cy="6166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a:stretch>
            <a:fillRect/>
          </a:stretch>
        </p:blipFill>
        <p:spPr>
          <a:xfrm>
            <a:off x="721686" y="2939944"/>
            <a:ext cx="7067550" cy="740409"/>
          </a:xfrm>
          <a:prstGeom prst="rect">
            <a:avLst/>
          </a:prstGeom>
        </p:spPr>
      </p:pic>
      <p:pic>
        <p:nvPicPr>
          <p:cNvPr id="6" name="Image 5"/>
          <p:cNvPicPr>
            <a:picLocks noChangeAspect="1"/>
          </p:cNvPicPr>
          <p:nvPr/>
        </p:nvPicPr>
        <p:blipFill>
          <a:blip r:embed="rId3"/>
          <a:stretch>
            <a:fillRect/>
          </a:stretch>
        </p:blipFill>
        <p:spPr>
          <a:xfrm>
            <a:off x="8195375" y="823064"/>
            <a:ext cx="3017239" cy="1537970"/>
          </a:xfrm>
          <a:prstGeom prst="rect">
            <a:avLst/>
          </a:prstGeom>
        </p:spPr>
      </p:pic>
      <p:pic>
        <p:nvPicPr>
          <p:cNvPr id="11" name="Image 10"/>
          <p:cNvPicPr>
            <a:picLocks noChangeAspect="1"/>
          </p:cNvPicPr>
          <p:nvPr/>
        </p:nvPicPr>
        <p:blipFill>
          <a:blip r:embed="rId4"/>
          <a:stretch>
            <a:fillRect/>
          </a:stretch>
        </p:blipFill>
        <p:spPr>
          <a:xfrm>
            <a:off x="1970622" y="1041716"/>
            <a:ext cx="1790700" cy="1473200"/>
          </a:xfrm>
          <a:prstGeom prst="rect">
            <a:avLst/>
          </a:prstGeom>
        </p:spPr>
      </p:pic>
      <p:pic>
        <p:nvPicPr>
          <p:cNvPr id="12" name="Image 11"/>
          <p:cNvPicPr>
            <a:picLocks noChangeAspect="1"/>
          </p:cNvPicPr>
          <p:nvPr/>
        </p:nvPicPr>
        <p:blipFill>
          <a:blip r:embed="rId5"/>
          <a:stretch>
            <a:fillRect/>
          </a:stretch>
        </p:blipFill>
        <p:spPr>
          <a:xfrm>
            <a:off x="7789236" y="4111731"/>
            <a:ext cx="3505200" cy="1295400"/>
          </a:xfrm>
          <a:prstGeom prst="rect">
            <a:avLst/>
          </a:prstGeom>
        </p:spPr>
      </p:pic>
      <p:pic>
        <p:nvPicPr>
          <p:cNvPr id="13" name="Image 12"/>
          <p:cNvPicPr>
            <a:picLocks noChangeAspect="1"/>
          </p:cNvPicPr>
          <p:nvPr/>
        </p:nvPicPr>
        <p:blipFill>
          <a:blip r:embed="rId6"/>
          <a:stretch>
            <a:fillRect/>
          </a:stretch>
        </p:blipFill>
        <p:spPr>
          <a:xfrm>
            <a:off x="4223957" y="4105381"/>
            <a:ext cx="1943100" cy="2603500"/>
          </a:xfrm>
          <a:prstGeom prst="rect">
            <a:avLst/>
          </a:prstGeom>
          <a:scene3d>
            <a:camera prst="orthographicFront"/>
            <a:lightRig rig="threePt" dir="t"/>
          </a:scene3d>
          <a:sp3d>
            <a:bevelT/>
          </a:sp3d>
        </p:spPr>
      </p:pic>
      <p:sp>
        <p:nvSpPr>
          <p:cNvPr id="14" name="Rectangle 13"/>
          <p:cNvSpPr/>
          <p:nvPr/>
        </p:nvSpPr>
        <p:spPr>
          <a:xfrm>
            <a:off x="3025907" y="0"/>
            <a:ext cx="7280583" cy="584775"/>
          </a:xfrm>
          <a:prstGeom prst="rect">
            <a:avLst/>
          </a:prstGeom>
        </p:spPr>
        <p:txBody>
          <a:bodyPr wrap="none">
            <a:spAutoFit/>
          </a:bodyPr>
          <a:lstStyle/>
          <a:p>
            <a:r>
              <a:rPr lang="fr-FR" sz="3200" dirty="0">
                <a:solidFill>
                  <a:schemeClr val="bg1"/>
                </a:solidFill>
              </a:rPr>
              <a:t>DEVELOPPEMENT ET MODE DE DIFFUSION</a:t>
            </a:r>
          </a:p>
        </p:txBody>
      </p:sp>
      <p:cxnSp>
        <p:nvCxnSpPr>
          <p:cNvPr id="16" name="Connecteur droit avec flèche 15"/>
          <p:cNvCxnSpPr/>
          <p:nvPr/>
        </p:nvCxnSpPr>
        <p:spPr>
          <a:xfrm>
            <a:off x="3233854" y="4086669"/>
            <a:ext cx="691375" cy="6664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666198" y="3979149"/>
            <a:ext cx="788885" cy="760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2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310" y="0"/>
            <a:ext cx="8258005" cy="6858000"/>
          </a:xfrm>
          <a:prstGeom prst="rect">
            <a:avLst/>
          </a:prstGeom>
        </p:spPr>
      </p:pic>
      <p:pic>
        <p:nvPicPr>
          <p:cNvPr id="6" name="Image 5"/>
          <p:cNvPicPr>
            <a:picLocks noChangeAspect="1"/>
          </p:cNvPicPr>
          <p:nvPr/>
        </p:nvPicPr>
        <p:blipFill>
          <a:blip r:embed="rId3"/>
          <a:stretch>
            <a:fillRect/>
          </a:stretch>
        </p:blipFill>
        <p:spPr>
          <a:xfrm>
            <a:off x="8411497" y="571500"/>
            <a:ext cx="1167808" cy="774700"/>
          </a:xfrm>
          <a:prstGeom prst="rect">
            <a:avLst/>
          </a:prstGeom>
        </p:spPr>
      </p:pic>
      <p:pic>
        <p:nvPicPr>
          <p:cNvPr id="5" name="Image 4"/>
          <p:cNvPicPr>
            <a:picLocks noChangeAspect="1"/>
          </p:cNvPicPr>
          <p:nvPr/>
        </p:nvPicPr>
        <p:blipFill>
          <a:blip r:embed="rId3"/>
          <a:stretch>
            <a:fillRect/>
          </a:stretch>
        </p:blipFill>
        <p:spPr>
          <a:xfrm flipH="1">
            <a:off x="2785672" y="1581150"/>
            <a:ext cx="1112313" cy="774700"/>
          </a:xfrm>
          <a:prstGeom prst="rect">
            <a:avLst/>
          </a:prstGeom>
        </p:spPr>
      </p:pic>
      <p:cxnSp>
        <p:nvCxnSpPr>
          <p:cNvPr id="8" name="Connecteur droit 7"/>
          <p:cNvCxnSpPr/>
          <p:nvPr/>
        </p:nvCxnSpPr>
        <p:spPr>
          <a:xfrm flipV="1">
            <a:off x="3676650" y="933450"/>
            <a:ext cx="4895850" cy="1035050"/>
          </a:xfrm>
          <a:prstGeom prst="line">
            <a:avLst/>
          </a:prstGeom>
          <a:ln w="76200">
            <a:solidFill>
              <a:schemeClr val="bg1"/>
            </a:solidFill>
            <a:prstDash val="dash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561851" y="2481579"/>
            <a:ext cx="6678623" cy="2308324"/>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merci de votre précieuse attention</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88442"/>
            <a:ext cx="1958526" cy="1269558"/>
          </a:xfrm>
          <a:prstGeom prst="rect">
            <a:avLst/>
          </a:prstGeom>
          <a:effectLst>
            <a:outerShdw blurRad="50800" dist="228600" dir="18900000" algn="bl" rotWithShape="0">
              <a:prstClr val="black">
                <a:alpha val="40000"/>
              </a:prstClr>
            </a:outerShdw>
          </a:effectLst>
          <a:scene3d>
            <a:camera prst="orthographicFront"/>
            <a:lightRig rig="threePt" dir="t"/>
          </a:scene3d>
          <a:sp3d prstMaterial="plastic">
            <a:bevelT w="165100" prst="coolSlant"/>
          </a:sp3d>
        </p:spPr>
      </p:pic>
      <p:pic>
        <p:nvPicPr>
          <p:cNvPr id="19" name="Image 18"/>
          <p:cNvPicPr>
            <a:picLocks noChangeAspect="1"/>
          </p:cNvPicPr>
          <p:nvPr/>
        </p:nvPicPr>
        <p:blipFill>
          <a:blip r:embed="rId5"/>
          <a:stretch>
            <a:fillRect/>
          </a:stretch>
        </p:blipFill>
        <p:spPr>
          <a:xfrm>
            <a:off x="2091207" y="5532120"/>
            <a:ext cx="10100794" cy="1325880"/>
          </a:xfrm>
          <a:prstGeom prst="rect">
            <a:avLst/>
          </a:prstGeom>
        </p:spPr>
      </p:pic>
    </p:spTree>
    <p:extLst>
      <p:ext uri="{BB962C8B-B14F-4D97-AF65-F5344CB8AC3E}">
        <p14:creationId xmlns:p14="http://schemas.microsoft.com/office/powerpoint/2010/main" val="60061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6390" t="15777" r="74786" b="49932"/>
          <a:stretch/>
        </p:blipFill>
        <p:spPr>
          <a:xfrm flipH="1">
            <a:off x="8093404" y="2362199"/>
            <a:ext cx="2971801" cy="4495801"/>
          </a:xfrm>
          <a:prstGeom prst="rect">
            <a:avLst/>
          </a:prstGeom>
        </p:spPr>
      </p:pic>
      <p:sp>
        <p:nvSpPr>
          <p:cNvPr id="6" name="ZoneTexte 5"/>
          <p:cNvSpPr txBox="1"/>
          <p:nvPr/>
        </p:nvSpPr>
        <p:spPr>
          <a:xfrm>
            <a:off x="0" y="195579"/>
            <a:ext cx="11516743" cy="3970318"/>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L’éducation de l’attention est </a:t>
            </a:r>
            <a:r>
              <a:rPr lang="fr-FR" sz="3600" b="1" dirty="0">
                <a:solidFill>
                  <a:schemeClr val="bg1"/>
                </a:solidFill>
                <a:latin typeface="Helvetica Neue Thin" charset="0"/>
                <a:ea typeface="Helvetica Neue Thin" charset="0"/>
                <a:cs typeface="Helvetica Neue Thin" charset="0"/>
              </a:rPr>
              <a:t>l’éducation par excellence</a:t>
            </a: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a:p>
            <a:pPr algn="r"/>
            <a:r>
              <a:rPr lang="fr-FR" sz="3600" dirty="0">
                <a:solidFill>
                  <a:schemeClr val="bg1"/>
                </a:solidFill>
                <a:latin typeface="Helvetica Neue Thin" charset="0"/>
                <a:ea typeface="Helvetica Neue Thin" charset="0"/>
                <a:cs typeface="Helvetica Neue Thin" charset="0"/>
              </a:rPr>
              <a:t>et pourtant </a:t>
            </a:r>
            <a:r>
              <a:rPr lang="mr-IN" sz="3600" dirty="0">
                <a:solidFill>
                  <a:schemeClr val="bg1"/>
                </a:solidFill>
                <a:latin typeface="Helvetica Neue Thin" charset="0"/>
                <a:ea typeface="Helvetica Neue Thin" charset="0"/>
                <a:cs typeface="Helvetica Neue Thin" charset="0"/>
              </a:rPr>
              <a:t>…</a:t>
            </a:r>
            <a:endParaRPr lang="fr-FR" sz="3600" dirty="0">
              <a:solidFill>
                <a:schemeClr val="bg1"/>
              </a:solidFill>
              <a:latin typeface="Helvetica Neue Thin" charset="0"/>
              <a:ea typeface="Helvetica Neue Thin" charset="0"/>
              <a:cs typeface="Helvetica Neue Thin" charset="0"/>
            </a:endParaRPr>
          </a:p>
          <a:p>
            <a:pPr algn="r"/>
            <a:endParaRPr lang="fr-FR" sz="3600" dirty="0">
              <a:solidFill>
                <a:schemeClr val="bg1"/>
              </a:solidFill>
              <a:latin typeface="Helvetica Neue Thin" charset="0"/>
              <a:ea typeface="Helvetica Neue Thin" charset="0"/>
              <a:cs typeface="Helvetica Neue Thin" charset="0"/>
            </a:endParaRPr>
          </a:p>
        </p:txBody>
      </p:sp>
      <p:sp>
        <p:nvSpPr>
          <p:cNvPr id="7" name="ZoneTexte 6"/>
          <p:cNvSpPr txBox="1"/>
          <p:nvPr/>
        </p:nvSpPr>
        <p:spPr>
          <a:xfrm>
            <a:off x="531289" y="1332331"/>
            <a:ext cx="10601531" cy="1815882"/>
          </a:xfrm>
          <a:prstGeom prst="rect">
            <a:avLst/>
          </a:prstGeom>
          <a:noFill/>
        </p:spPr>
        <p:txBody>
          <a:bodyPr wrap="square" rtlCol="0">
            <a:spAutoFit/>
          </a:bodyPr>
          <a:lstStyle/>
          <a:p>
            <a:r>
              <a:rPr lang="fr-FR" sz="2800" dirty="0">
                <a:solidFill>
                  <a:srgbClr val="FFC000"/>
                </a:solidFill>
                <a:latin typeface="Helvetica Neue Thin" charset="0"/>
                <a:ea typeface="Helvetica Neue Thin" charset="0"/>
                <a:cs typeface="Helvetica Neue Thin" charset="0"/>
              </a:rPr>
              <a:t>« La capacité à ramener encore et encore une attention vagabonde, est à la racine du </a:t>
            </a:r>
            <a:r>
              <a:rPr lang="fr-FR" sz="2800" b="1" dirty="0">
                <a:solidFill>
                  <a:schemeClr val="bg1"/>
                </a:solidFill>
                <a:latin typeface="Helvetica Neue Thin" charset="0"/>
                <a:ea typeface="Helvetica Neue Thin" charset="0"/>
                <a:cs typeface="Helvetica Neue Thin" charset="0"/>
              </a:rPr>
              <a:t>jugement</a:t>
            </a:r>
            <a:r>
              <a:rPr lang="fr-FR" sz="2800" dirty="0">
                <a:solidFill>
                  <a:srgbClr val="FFC000"/>
                </a:solidFill>
                <a:latin typeface="Helvetica Neue Thin" charset="0"/>
                <a:ea typeface="Helvetica Neue Thin" charset="0"/>
                <a:cs typeface="Helvetica Neue Thin" charset="0"/>
              </a:rPr>
              <a:t>, du </a:t>
            </a:r>
            <a:r>
              <a:rPr lang="fr-FR" sz="2800" b="1" dirty="0">
                <a:solidFill>
                  <a:schemeClr val="bg1"/>
                </a:solidFill>
                <a:latin typeface="Helvetica Neue Thin" charset="0"/>
                <a:ea typeface="Helvetica Neue Thin" charset="0"/>
                <a:cs typeface="Helvetica Neue Thin" charset="0"/>
              </a:rPr>
              <a:t>caractère</a:t>
            </a:r>
            <a:r>
              <a:rPr lang="fr-FR" sz="2800" dirty="0">
                <a:solidFill>
                  <a:schemeClr val="bg1"/>
                </a:solidFill>
                <a:latin typeface="Helvetica Neue Thin" charset="0"/>
                <a:ea typeface="Helvetica Neue Thin" charset="0"/>
                <a:cs typeface="Helvetica Neue Thin" charset="0"/>
              </a:rPr>
              <a:t> </a:t>
            </a:r>
            <a:r>
              <a:rPr lang="fr-FR" sz="2800" dirty="0">
                <a:solidFill>
                  <a:srgbClr val="FFC000"/>
                </a:solidFill>
                <a:latin typeface="Helvetica Neue Thin" charset="0"/>
                <a:ea typeface="Helvetica Neue Thin" charset="0"/>
                <a:cs typeface="Helvetica Neue Thin" charset="0"/>
              </a:rPr>
              <a:t>et de la </a:t>
            </a:r>
            <a:r>
              <a:rPr lang="fr-FR" sz="2800" b="1" dirty="0">
                <a:solidFill>
                  <a:schemeClr val="bg1"/>
                </a:solidFill>
                <a:latin typeface="Helvetica Neue Thin" charset="0"/>
                <a:ea typeface="Helvetica Neue Thin" charset="0"/>
                <a:cs typeface="Helvetica Neue Thin" charset="0"/>
              </a:rPr>
              <a:t>volonté</a:t>
            </a:r>
            <a:r>
              <a:rPr lang="fr-FR" sz="2800" dirty="0">
                <a:solidFill>
                  <a:srgbClr val="FFC000"/>
                </a:solidFill>
                <a:latin typeface="Helvetica Neue Thin" charset="0"/>
                <a:ea typeface="Helvetica Neue Thin" charset="0"/>
                <a:cs typeface="Helvetica Neue Thin" charset="0"/>
              </a:rPr>
              <a:t>. Une éducation qui améliorerait cette capacité serait l’éducation par excellence » </a:t>
            </a:r>
            <a:r>
              <a:rPr lang="fr-FR" sz="2800" dirty="0">
                <a:solidFill>
                  <a:schemeClr val="bg1"/>
                </a:solidFill>
                <a:latin typeface="Helvetica Neue Thin" charset="0"/>
                <a:ea typeface="Helvetica Neue Thin" charset="0"/>
                <a:cs typeface="Helvetica Neue Thin" charset="0"/>
              </a:rPr>
              <a:t>William James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1890</a:t>
            </a:r>
          </a:p>
        </p:txBody>
      </p:sp>
      <p:pic>
        <p:nvPicPr>
          <p:cNvPr id="5" name="Image 4"/>
          <p:cNvPicPr>
            <a:picLocks noChangeAspect="1"/>
          </p:cNvPicPr>
          <p:nvPr/>
        </p:nvPicPr>
        <p:blipFill>
          <a:blip r:embed="rId3"/>
          <a:stretch>
            <a:fillRect/>
          </a:stretch>
        </p:blipFill>
        <p:spPr>
          <a:xfrm>
            <a:off x="860776" y="3580736"/>
            <a:ext cx="1790983" cy="2811843"/>
          </a:xfrm>
          <a:prstGeom prst="rect">
            <a:avLst/>
          </a:prstGeom>
          <a:effectLst>
            <a:outerShdw blurRad="50800" dist="304800" dir="18900000" algn="bl" rotWithShape="0">
              <a:prstClr val="black">
                <a:alpha val="40000"/>
              </a:prstClr>
            </a:outerShdw>
          </a:effectLst>
        </p:spPr>
      </p:pic>
    </p:spTree>
    <p:extLst>
      <p:ext uri="{BB962C8B-B14F-4D97-AF65-F5344CB8AC3E}">
        <p14:creationId xmlns:p14="http://schemas.microsoft.com/office/powerpoint/2010/main" val="9835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76251" y="317822"/>
            <a:ext cx="11377706" cy="2220840"/>
          </a:xfrm>
          <a:prstGeom prst="rect">
            <a:avLst/>
          </a:prstGeom>
        </p:spPr>
      </p:pic>
      <p:pic>
        <p:nvPicPr>
          <p:cNvPr id="7" name="Espace réservé du contenu 4"/>
          <p:cNvPicPr>
            <a:picLocks noGrp="1"/>
          </p:cNvPicPr>
          <p:nvPr>
            <p:ph sz="half" idx="4294967295"/>
          </p:nvPr>
        </p:nvPicPr>
        <p:blipFill>
          <a:blip r:embed="rId3" cstate="screen">
            <a:extLst>
              <a:ext uri="{28A0092B-C50C-407E-A947-70E740481C1C}">
                <a14:useLocalDpi xmlns:a14="http://schemas.microsoft.com/office/drawing/2010/main"/>
              </a:ext>
            </a:extLst>
          </a:blip>
          <a:srcRect t="-8127" b="-8127"/>
          <a:stretch>
            <a:fillRect/>
          </a:stretch>
        </p:blipFill>
        <p:spPr bwMode="auto">
          <a:xfrm>
            <a:off x="1638300" y="1924050"/>
            <a:ext cx="4883596" cy="4933950"/>
          </a:xfrm>
          <a:prstGeom prst="rect">
            <a:avLst/>
          </a:prstGeom>
          <a:noFill/>
          <a:ln w="9525">
            <a:noFill/>
            <a:miter lim="800000"/>
            <a:headEnd/>
            <a:tailEnd/>
          </a:ln>
        </p:spPr>
      </p:pic>
    </p:spTree>
    <p:extLst>
      <p:ext uri="{BB962C8B-B14F-4D97-AF65-F5344CB8AC3E}">
        <p14:creationId xmlns:p14="http://schemas.microsoft.com/office/powerpoint/2010/main" val="114929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 y="182881"/>
            <a:ext cx="3597105" cy="2331720"/>
          </a:xfrm>
          <a:prstGeom prst="rect">
            <a:avLst/>
          </a:prstGeom>
          <a:effectLst/>
          <a:scene3d>
            <a:camera prst="orthographicFront"/>
            <a:lightRig rig="threePt" dir="t"/>
          </a:scene3d>
          <a:sp3d prstMaterial="plastic"/>
        </p:spPr>
      </p:pic>
      <p:sp>
        <p:nvSpPr>
          <p:cNvPr id="17" name="ZoneTexte 16"/>
          <p:cNvSpPr txBox="1"/>
          <p:nvPr/>
        </p:nvSpPr>
        <p:spPr>
          <a:xfrm>
            <a:off x="4655934" y="536752"/>
            <a:ext cx="6347572" cy="1754326"/>
          </a:xfrm>
          <a:prstGeom prst="rect">
            <a:avLst/>
          </a:prstGeom>
          <a:noFill/>
        </p:spPr>
        <p:txBody>
          <a:bodyPr wrap="none" rtlCol="0">
            <a:spAutoFit/>
          </a:bodyPr>
          <a:lstStyle/>
          <a:p>
            <a:pPr algn="ctr"/>
            <a:r>
              <a:rPr lang="fr-FR" sz="3600" dirty="0">
                <a:latin typeface="Helvetica Neue Thin" charset="0"/>
                <a:ea typeface="Helvetica Neue Thin" charset="0"/>
                <a:cs typeface="Helvetica Neue Thin" charset="0"/>
              </a:rPr>
              <a:t>apprendre </a:t>
            </a:r>
            <a:r>
              <a:rPr lang="fr-FR" sz="3600" dirty="0" err="1">
                <a:latin typeface="Helvetica Neue Thin" charset="0"/>
                <a:ea typeface="Helvetica Neue Thin" charset="0"/>
                <a:cs typeface="Helvetica Neue Thin" charset="0"/>
              </a:rPr>
              <a:t>l’</a:t>
            </a:r>
            <a:r>
              <a:rPr lang="fr-FR" sz="3600" b="1" dirty="0" err="1">
                <a:latin typeface="Helvetica Neue Thin" charset="0"/>
                <a:ea typeface="Helvetica Neue Thin" charset="0"/>
                <a:cs typeface="Helvetica Neue Thin" charset="0"/>
              </a:rPr>
              <a:t>AT</a:t>
            </a:r>
            <a:r>
              <a:rPr lang="fr-FR" sz="3600" dirty="0" err="1">
                <a:latin typeface="Helvetica Neue Thin" charset="0"/>
                <a:ea typeface="Helvetica Neue Thin" charset="0"/>
                <a:cs typeface="Helvetica Neue Thin" charset="0"/>
              </a:rPr>
              <a:t>tention</a:t>
            </a:r>
            <a:r>
              <a:rPr lang="fr-FR" sz="3600" dirty="0">
                <a:latin typeface="Helvetica Neue Thin" charset="0"/>
                <a:ea typeface="Helvetica Neue Thin" charset="0"/>
                <a:cs typeface="Helvetica Neue Thin" charset="0"/>
              </a:rPr>
              <a:t> à </a:t>
            </a:r>
            <a:r>
              <a:rPr lang="fr-FR" sz="3600" dirty="0" err="1">
                <a:latin typeface="Helvetica Neue Thin" charset="0"/>
                <a:ea typeface="Helvetica Neue Thin" charset="0"/>
                <a:cs typeface="Helvetica Neue Thin" charset="0"/>
              </a:rPr>
              <a:t>l’éc</a:t>
            </a:r>
            <a:r>
              <a:rPr lang="fr-FR" sz="3600" b="1" dirty="0" err="1">
                <a:latin typeface="Helvetica Neue Thin" charset="0"/>
                <a:ea typeface="Helvetica Neue Thin" charset="0"/>
                <a:cs typeface="Helvetica Neue Thin" charset="0"/>
              </a:rPr>
              <a:t>OLE</a:t>
            </a:r>
            <a:endParaRPr lang="fr-FR" sz="3600" b="1" dirty="0">
              <a:latin typeface="Helvetica Neue Thin" charset="0"/>
              <a:ea typeface="Helvetica Neue Thin" charset="0"/>
              <a:cs typeface="Helvetica Neue Thin" charset="0"/>
            </a:endParaRPr>
          </a:p>
          <a:p>
            <a:pPr algn="ctr"/>
            <a:r>
              <a:rPr lang="fr-FR" sz="3600" dirty="0">
                <a:latin typeface="Helvetica Neue Thin" charset="0"/>
                <a:ea typeface="Helvetica Neue Thin" charset="0"/>
                <a:cs typeface="Helvetica Neue Thin" charset="0"/>
              </a:rPr>
              <a:t>l’attention, ça s’apprend !</a:t>
            </a:r>
          </a:p>
          <a:p>
            <a:pPr algn="ctr"/>
            <a:endParaRPr lang="fr-FR" sz="3600" b="1" dirty="0">
              <a:latin typeface="Helvetica Neue Thin" charset="0"/>
              <a:ea typeface="Helvetica Neue Thin" charset="0"/>
              <a:cs typeface="Helvetica Neue Thin" charset="0"/>
            </a:endParaRPr>
          </a:p>
        </p:txBody>
      </p:sp>
      <p:pic>
        <p:nvPicPr>
          <p:cNvPr id="2" name="Image 1"/>
          <p:cNvPicPr>
            <a:picLocks noChangeAspect="1"/>
          </p:cNvPicPr>
          <p:nvPr/>
        </p:nvPicPr>
        <p:blipFill rotWithShape="1">
          <a:blip r:embed="rId3"/>
          <a:srcRect l="16800" r="16000"/>
          <a:stretch/>
        </p:blipFill>
        <p:spPr>
          <a:xfrm>
            <a:off x="8923020" y="2750820"/>
            <a:ext cx="2560320" cy="2133600"/>
          </a:xfrm>
          <a:prstGeom prst="rect">
            <a:avLst/>
          </a:prstGeom>
        </p:spPr>
      </p:pic>
      <p:pic>
        <p:nvPicPr>
          <p:cNvPr id="9" name="Image 8"/>
          <p:cNvPicPr>
            <a:picLocks noChangeAspect="1"/>
          </p:cNvPicPr>
          <p:nvPr/>
        </p:nvPicPr>
        <p:blipFill rotWithShape="1">
          <a:blip r:embed="rId4"/>
          <a:srcRect r="70038"/>
          <a:stretch/>
        </p:blipFill>
        <p:spPr>
          <a:xfrm>
            <a:off x="1403837" y="3415664"/>
            <a:ext cx="858199" cy="3181350"/>
          </a:xfrm>
          <a:prstGeom prst="rect">
            <a:avLst/>
          </a:prstGeom>
        </p:spPr>
      </p:pic>
      <p:sp>
        <p:nvSpPr>
          <p:cNvPr id="3" name="ZoneTexte 2"/>
          <p:cNvSpPr txBox="1"/>
          <p:nvPr/>
        </p:nvSpPr>
        <p:spPr>
          <a:xfrm>
            <a:off x="2034540" y="2606040"/>
            <a:ext cx="3934090" cy="523220"/>
          </a:xfrm>
          <a:prstGeom prst="rect">
            <a:avLst/>
          </a:prstGeom>
          <a:noFill/>
        </p:spPr>
        <p:txBody>
          <a:bodyPr wrap="none" rtlCol="0">
            <a:spAutoFit/>
          </a:bodyPr>
          <a:lstStyle/>
          <a:p>
            <a:r>
              <a:rPr lang="fr-FR" sz="2800" dirty="0"/>
              <a:t>pouvez vous nous aider ? </a:t>
            </a:r>
          </a:p>
        </p:txBody>
      </p:sp>
      <p:pic>
        <p:nvPicPr>
          <p:cNvPr id="11" name="Image 10"/>
          <p:cNvPicPr>
            <a:picLocks noChangeAspect="1"/>
          </p:cNvPicPr>
          <p:nvPr/>
        </p:nvPicPr>
        <p:blipFill rotWithShape="1">
          <a:blip r:embed="rId4"/>
          <a:srcRect r="70038"/>
          <a:stretch/>
        </p:blipFill>
        <p:spPr>
          <a:xfrm flipH="1">
            <a:off x="6768317" y="3430904"/>
            <a:ext cx="858199" cy="3181350"/>
          </a:xfrm>
          <a:prstGeom prst="rect">
            <a:avLst/>
          </a:prstGeom>
        </p:spPr>
      </p:pic>
      <p:sp>
        <p:nvSpPr>
          <p:cNvPr id="13" name="ZoneTexte 12"/>
          <p:cNvSpPr txBox="1"/>
          <p:nvPr/>
        </p:nvSpPr>
        <p:spPr>
          <a:xfrm>
            <a:off x="2621281" y="4312920"/>
            <a:ext cx="3756660" cy="1384995"/>
          </a:xfrm>
          <a:prstGeom prst="rect">
            <a:avLst/>
          </a:prstGeom>
          <a:noFill/>
        </p:spPr>
        <p:txBody>
          <a:bodyPr wrap="square" rtlCol="0">
            <a:spAutoFit/>
          </a:bodyPr>
          <a:lstStyle/>
          <a:p>
            <a:pPr algn="r"/>
            <a:r>
              <a:rPr lang="fr-FR" sz="2800" dirty="0"/>
              <a:t>d’accord, mais à conditions de créer le programme ensemble</a:t>
            </a:r>
          </a:p>
        </p:txBody>
      </p:sp>
      <p:cxnSp>
        <p:nvCxnSpPr>
          <p:cNvPr id="8" name="Connecteur droit 7"/>
          <p:cNvCxnSpPr/>
          <p:nvPr/>
        </p:nvCxnSpPr>
        <p:spPr>
          <a:xfrm flipV="1">
            <a:off x="2514600" y="3268980"/>
            <a:ext cx="434340" cy="43434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6438900" y="4381500"/>
            <a:ext cx="434340" cy="434340"/>
          </a:xfrm>
          <a:prstGeom prst="line">
            <a:avLst/>
          </a:prstGeom>
          <a:ln>
            <a:solidFill>
              <a:srgbClr val="393939"/>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9364980" y="4917460"/>
            <a:ext cx="1757212" cy="523220"/>
          </a:xfrm>
          <a:prstGeom prst="rect">
            <a:avLst/>
          </a:prstGeom>
          <a:noFill/>
        </p:spPr>
        <p:txBody>
          <a:bodyPr wrap="none" rtlCol="0">
            <a:spAutoFit/>
          </a:bodyPr>
          <a:lstStyle/>
          <a:p>
            <a:r>
              <a:rPr lang="fr-FR" sz="2800"/>
              <a:t>2014-2018</a:t>
            </a:r>
            <a:endParaRPr lang="fr-FR" sz="2800" dirty="0"/>
          </a:p>
        </p:txBody>
      </p:sp>
    </p:spTree>
    <p:extLst>
      <p:ext uri="{BB962C8B-B14F-4D97-AF65-F5344CB8AC3E}">
        <p14:creationId xmlns:p14="http://schemas.microsoft.com/office/powerpoint/2010/main" val="68510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état des lieux riche </a:t>
            </a:r>
            <a:r>
              <a:rPr lang="mr-IN" sz="3600" dirty="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mais pas entièrement satisfaisant</a:t>
            </a:r>
          </a:p>
        </p:txBody>
      </p:sp>
      <p:pic>
        <p:nvPicPr>
          <p:cNvPr id="9" name="Image 8"/>
          <p:cNvPicPr>
            <a:picLocks noChangeAspect="1"/>
          </p:cNvPicPr>
          <p:nvPr/>
        </p:nvPicPr>
        <p:blipFill rotWithShape="1">
          <a:blip r:embed="rId2"/>
          <a:srcRect t="57131"/>
          <a:stretch/>
        </p:blipFill>
        <p:spPr>
          <a:xfrm>
            <a:off x="253131" y="4686300"/>
            <a:ext cx="10340363" cy="1892811"/>
          </a:xfrm>
          <a:prstGeom prst="rect">
            <a:avLst/>
          </a:prstGeom>
        </p:spPr>
      </p:pic>
      <p:sp>
        <p:nvSpPr>
          <p:cNvPr id="10" name="ZoneTexte 9"/>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a:solidFill>
                  <a:schemeClr val="bg1"/>
                </a:solidFill>
                <a:latin typeface="Helvetica Neue Thin" charset="0"/>
                <a:ea typeface="Helvetica Neue Thin" charset="0"/>
                <a:cs typeface="Helvetica Neue Thin" charset="0"/>
              </a:rPr>
              <a:t>activités nécessitant l’attention</a:t>
            </a:r>
          </a:p>
          <a:p>
            <a:pPr marL="457200" indent="-457200">
              <a:buFontTx/>
              <a:buChar char="-"/>
            </a:pPr>
            <a:r>
              <a:rPr lang="fr-FR" sz="2800" dirty="0">
                <a:solidFill>
                  <a:schemeClr val="bg1"/>
                </a:solidFill>
                <a:latin typeface="Helvetica Neue Thin" charset="0"/>
                <a:ea typeface="Helvetica Neue Thin" charset="0"/>
                <a:cs typeface="Helvetica Neue Thin" charset="0"/>
              </a:rPr>
              <a:t>Brain training </a:t>
            </a:r>
          </a:p>
          <a:p>
            <a:pPr marL="457200" indent="-457200">
              <a:buFontTx/>
              <a:buChar char="-"/>
            </a:pPr>
            <a:r>
              <a:rPr lang="fr-FR" sz="2800" dirty="0">
                <a:solidFill>
                  <a:schemeClr val="bg1"/>
                </a:solidFill>
                <a:latin typeface="Helvetica Neue Thin" charset="0"/>
                <a:ea typeface="Helvetica Neue Thin" charset="0"/>
                <a:cs typeface="Helvetica Neue Thin" charset="0"/>
              </a:rPr>
              <a:t>Méditation, yoga </a:t>
            </a:r>
          </a:p>
          <a:p>
            <a:pPr marL="457200" indent="-457200">
              <a:buFontTx/>
              <a:buChar char="-"/>
            </a:pPr>
            <a:r>
              <a:rPr lang="fr-FR" sz="2800" dirty="0">
                <a:solidFill>
                  <a:schemeClr val="bg1"/>
                </a:solidFill>
                <a:latin typeface="Helvetica Neue Thin" charset="0"/>
                <a:ea typeface="Helvetica Neue Thin" charset="0"/>
                <a:cs typeface="Helvetica Neue Thin" charset="0"/>
              </a:rPr>
              <a:t>Enseignement spécialement conçu</a:t>
            </a:r>
          </a:p>
          <a:p>
            <a:pPr marL="457200" indent="-457200">
              <a:buFontTx/>
              <a:buChar char="-"/>
            </a:pP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164783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état des lieux riche </a:t>
            </a:r>
            <a:r>
              <a:rPr lang="mr-IN" sz="3600" dirty="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mais pas entièrement satisfaisant</a:t>
            </a:r>
          </a:p>
        </p:txBody>
      </p:sp>
      <p:pic>
        <p:nvPicPr>
          <p:cNvPr id="9" name="Image 8"/>
          <p:cNvPicPr>
            <a:picLocks noChangeAspect="1"/>
          </p:cNvPicPr>
          <p:nvPr/>
        </p:nvPicPr>
        <p:blipFill rotWithShape="1">
          <a:blip r:embed="rId2">
            <a:alphaModFix/>
          </a:blip>
          <a:srcRect t="57131"/>
          <a:stretch/>
        </p:blipFill>
        <p:spPr>
          <a:xfrm>
            <a:off x="253131" y="4686300"/>
            <a:ext cx="10340363" cy="1892811"/>
          </a:xfrm>
          <a:prstGeom prst="rect">
            <a:avLst/>
          </a:prstGeom>
        </p:spPr>
      </p:pic>
      <p:sp>
        <p:nvSpPr>
          <p:cNvPr id="8" name="ZoneTexte 7"/>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a:solidFill>
                  <a:schemeClr val="bg1"/>
                </a:solidFill>
                <a:latin typeface="Helvetica Neue Thin" charset="0"/>
                <a:ea typeface="Helvetica Neue Thin" charset="0"/>
                <a:cs typeface="Helvetica Neue Thin" charset="0"/>
              </a:rPr>
              <a:t>activités nécessitant l’attention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r>
              <a:rPr lang="fr-FR" sz="2800" b="1" dirty="0">
                <a:solidFill>
                  <a:schemeClr val="bg1"/>
                </a:solidFill>
                <a:latin typeface="Helvetica Neue Thin" charset="0"/>
                <a:ea typeface="Helvetica Neue Thin" charset="0"/>
                <a:cs typeface="Helvetica Neue Thin" charset="0"/>
              </a:rPr>
              <a:t>disparate</a:t>
            </a:r>
            <a:r>
              <a:rPr lang="fr-FR" sz="2800" dirty="0">
                <a:solidFill>
                  <a:schemeClr val="bg1"/>
                </a:solidFill>
                <a:latin typeface="Helvetica Neue Thin" charset="0"/>
                <a:ea typeface="Helvetica Neue Thin" charset="0"/>
                <a:cs typeface="Helvetica Neue Thin" charset="0"/>
              </a:rPr>
              <a:t>, pas de cadre</a:t>
            </a:r>
          </a:p>
          <a:p>
            <a:pPr marL="457200" indent="-457200">
              <a:buFontTx/>
              <a:buChar char="-"/>
            </a:pPr>
            <a:r>
              <a:rPr lang="fr-FR" sz="2800" dirty="0">
                <a:solidFill>
                  <a:schemeClr val="bg1"/>
                </a:solidFill>
                <a:latin typeface="Helvetica Neue Thin" charset="0"/>
                <a:ea typeface="Helvetica Neue Thin" charset="0"/>
                <a:cs typeface="Helvetica Neue Thin" charset="0"/>
              </a:rPr>
              <a:t>Brain training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problème de </a:t>
            </a:r>
            <a:r>
              <a:rPr lang="fr-FR" sz="2800" b="1" dirty="0">
                <a:solidFill>
                  <a:schemeClr val="bg1"/>
                </a:solidFill>
                <a:latin typeface="Helvetica Neue Thin" charset="0"/>
                <a:ea typeface="Helvetica Neue Thin" charset="0"/>
                <a:cs typeface="Helvetica Neue Thin" charset="0"/>
              </a:rPr>
              <a:t>transfert</a:t>
            </a:r>
          </a:p>
          <a:p>
            <a:pPr marL="457200" indent="-457200">
              <a:buFontTx/>
              <a:buChar char="-"/>
            </a:pPr>
            <a:r>
              <a:rPr lang="fr-FR" sz="2800" dirty="0">
                <a:solidFill>
                  <a:schemeClr val="bg1"/>
                </a:solidFill>
                <a:latin typeface="Helvetica Neue Thin" charset="0"/>
                <a:ea typeface="Helvetica Neue Thin" charset="0"/>
                <a:cs typeface="Helvetica Neue Thin" charset="0"/>
              </a:rPr>
              <a:t>Méditation, yoga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formateurs, problème </a:t>
            </a:r>
            <a:r>
              <a:rPr lang="fr-FR" sz="2800" b="1" dirty="0">
                <a:solidFill>
                  <a:schemeClr val="bg1"/>
                </a:solidFill>
                <a:latin typeface="Helvetica Neue Thin" charset="0"/>
                <a:ea typeface="Helvetica Neue Thin" charset="0"/>
                <a:cs typeface="Helvetica Neue Thin" charset="0"/>
              </a:rPr>
              <a:t>d’image</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r>
              <a:rPr lang="fr-FR" sz="2800" dirty="0">
                <a:solidFill>
                  <a:schemeClr val="bg1"/>
                </a:solidFill>
                <a:latin typeface="Helvetica Neue Thin" charset="0"/>
                <a:ea typeface="Helvetica Neue Thin" charset="0"/>
                <a:cs typeface="Helvetica Neue Thin" charset="0"/>
              </a:rPr>
              <a:t>Enseignement spécialement conçu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très </a:t>
            </a:r>
            <a:r>
              <a:rPr lang="fr-FR" sz="2800" b="1" dirty="0">
                <a:solidFill>
                  <a:schemeClr val="bg1"/>
                </a:solidFill>
                <a:latin typeface="Helvetica Neue Thin" charset="0"/>
                <a:ea typeface="Helvetica Neue Thin" charset="0"/>
                <a:cs typeface="Helvetica Neue Thin" charset="0"/>
              </a:rPr>
              <a:t>invasif</a:t>
            </a:r>
          </a:p>
          <a:p>
            <a:pPr marL="457200" indent="-457200">
              <a:buFontTx/>
              <a:buChar char="-"/>
            </a:pP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spTree>
    <p:extLst>
      <p:ext uri="{BB962C8B-B14F-4D97-AF65-F5344CB8AC3E}">
        <p14:creationId xmlns:p14="http://schemas.microsoft.com/office/powerpoint/2010/main" val="66767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6" name="ZoneTexte 5"/>
          <p:cNvSpPr txBox="1"/>
          <p:nvPr/>
        </p:nvSpPr>
        <p:spPr>
          <a:xfrm>
            <a:off x="230594" y="241299"/>
            <a:ext cx="11489940" cy="646331"/>
          </a:xfrm>
          <a:prstGeom prst="rect">
            <a:avLst/>
          </a:prstGeom>
          <a:noFill/>
        </p:spPr>
        <p:txBody>
          <a:bodyPr wrap="none" rtlCol="0">
            <a:spAutoFit/>
          </a:bodyPr>
          <a:lstStyle/>
          <a:p>
            <a:pPr algn="r"/>
            <a:r>
              <a:rPr lang="fr-FR" sz="3600" dirty="0">
                <a:solidFill>
                  <a:schemeClr val="bg1"/>
                </a:solidFill>
                <a:latin typeface="Helvetica Neue Thin" charset="0"/>
                <a:ea typeface="Helvetica Neue Thin" charset="0"/>
                <a:cs typeface="Helvetica Neue Thin" charset="0"/>
              </a:rPr>
              <a:t>Un état des lieux riche </a:t>
            </a:r>
            <a:r>
              <a:rPr lang="mr-IN" sz="3600" dirty="0">
                <a:solidFill>
                  <a:schemeClr val="bg1"/>
                </a:solidFill>
                <a:latin typeface="Helvetica Neue Thin" charset="0"/>
                <a:ea typeface="Helvetica Neue Thin" charset="0"/>
                <a:cs typeface="Helvetica Neue Thin" charset="0"/>
              </a:rPr>
              <a:t>…</a:t>
            </a:r>
            <a:r>
              <a:rPr lang="fr-FR" sz="3600" dirty="0">
                <a:solidFill>
                  <a:schemeClr val="bg1"/>
                </a:solidFill>
                <a:latin typeface="Helvetica Neue Thin" charset="0"/>
                <a:ea typeface="Helvetica Neue Thin" charset="0"/>
                <a:cs typeface="Helvetica Neue Thin" charset="0"/>
              </a:rPr>
              <a:t> mais pas entièrement satisfaisant</a:t>
            </a:r>
          </a:p>
        </p:txBody>
      </p:sp>
      <p:pic>
        <p:nvPicPr>
          <p:cNvPr id="9" name="Image 8"/>
          <p:cNvPicPr>
            <a:picLocks noChangeAspect="1"/>
          </p:cNvPicPr>
          <p:nvPr/>
        </p:nvPicPr>
        <p:blipFill rotWithShape="1">
          <a:blip r:embed="rId2">
            <a:alphaModFix amt="71000"/>
          </a:blip>
          <a:srcRect t="57131"/>
          <a:stretch/>
        </p:blipFill>
        <p:spPr>
          <a:xfrm>
            <a:off x="253131" y="4686300"/>
            <a:ext cx="10340363" cy="1892811"/>
          </a:xfrm>
          <a:prstGeom prst="rect">
            <a:avLst/>
          </a:prstGeom>
        </p:spPr>
      </p:pic>
      <p:sp>
        <p:nvSpPr>
          <p:cNvPr id="10" name="ZoneTexte 9"/>
          <p:cNvSpPr txBox="1"/>
          <p:nvPr/>
        </p:nvSpPr>
        <p:spPr>
          <a:xfrm>
            <a:off x="531289" y="1332331"/>
            <a:ext cx="11081591" cy="3785652"/>
          </a:xfrm>
          <a:prstGeom prst="rect">
            <a:avLst/>
          </a:prstGeom>
          <a:noFill/>
        </p:spPr>
        <p:txBody>
          <a:bodyPr wrap="square" rtlCol="0">
            <a:spAutoFit/>
          </a:bodyPr>
          <a:lstStyle/>
          <a:p>
            <a:pPr marL="457200" indent="-457200">
              <a:buFontTx/>
              <a:buChar char="-"/>
            </a:pPr>
            <a:r>
              <a:rPr lang="fr-FR" sz="2800" dirty="0">
                <a:solidFill>
                  <a:schemeClr val="bg1"/>
                </a:solidFill>
                <a:latin typeface="Helvetica Neue Thin" charset="0"/>
                <a:ea typeface="Helvetica Neue Thin" charset="0"/>
                <a:cs typeface="Helvetica Neue Thin" charset="0"/>
              </a:rPr>
              <a:t>activités nécessitant l’attention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r>
              <a:rPr lang="fr-FR" sz="2800" b="1" dirty="0">
                <a:solidFill>
                  <a:schemeClr val="bg1"/>
                </a:solidFill>
                <a:latin typeface="Helvetica Neue Thin" charset="0"/>
                <a:ea typeface="Helvetica Neue Thin" charset="0"/>
                <a:cs typeface="Helvetica Neue Thin" charset="0"/>
              </a:rPr>
              <a:t>disparate</a:t>
            </a:r>
            <a:r>
              <a:rPr lang="fr-FR" sz="2800" dirty="0">
                <a:solidFill>
                  <a:schemeClr val="bg1"/>
                </a:solidFill>
                <a:latin typeface="Helvetica Neue Thin" charset="0"/>
                <a:ea typeface="Helvetica Neue Thin" charset="0"/>
                <a:cs typeface="Helvetica Neue Thin" charset="0"/>
              </a:rPr>
              <a:t>, pas de cadre</a:t>
            </a:r>
          </a:p>
          <a:p>
            <a:pPr marL="457200" indent="-457200">
              <a:buFontTx/>
              <a:buChar char="-"/>
            </a:pPr>
            <a:r>
              <a:rPr lang="fr-FR" sz="2800" dirty="0">
                <a:solidFill>
                  <a:schemeClr val="bg1"/>
                </a:solidFill>
                <a:latin typeface="Helvetica Neue Thin" charset="0"/>
                <a:ea typeface="Helvetica Neue Thin" charset="0"/>
                <a:cs typeface="Helvetica Neue Thin" charset="0"/>
              </a:rPr>
              <a:t>Brain training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problème de </a:t>
            </a:r>
            <a:r>
              <a:rPr lang="fr-FR" sz="2800" b="1" dirty="0">
                <a:solidFill>
                  <a:schemeClr val="bg1"/>
                </a:solidFill>
                <a:latin typeface="Helvetica Neue Thin" charset="0"/>
                <a:ea typeface="Helvetica Neue Thin" charset="0"/>
                <a:cs typeface="Helvetica Neue Thin" charset="0"/>
              </a:rPr>
              <a:t>transfert</a:t>
            </a:r>
          </a:p>
          <a:p>
            <a:pPr marL="457200" indent="-457200">
              <a:buFontTx/>
              <a:buChar char="-"/>
            </a:pPr>
            <a:r>
              <a:rPr lang="fr-FR" sz="2800" dirty="0">
                <a:solidFill>
                  <a:schemeClr val="bg1"/>
                </a:solidFill>
                <a:latin typeface="Helvetica Neue Thin" charset="0"/>
                <a:ea typeface="Helvetica Neue Thin" charset="0"/>
                <a:cs typeface="Helvetica Neue Thin" charset="0"/>
              </a:rPr>
              <a:t>Méditation, yoga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formateurs, problème </a:t>
            </a:r>
            <a:r>
              <a:rPr lang="fr-FR" sz="2800" b="1" dirty="0">
                <a:solidFill>
                  <a:schemeClr val="bg1"/>
                </a:solidFill>
                <a:latin typeface="Helvetica Neue Thin" charset="0"/>
                <a:ea typeface="Helvetica Neue Thin" charset="0"/>
                <a:cs typeface="Helvetica Neue Thin" charset="0"/>
              </a:rPr>
              <a:t>d’image</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r>
              <a:rPr lang="fr-FR" sz="2800" dirty="0">
                <a:solidFill>
                  <a:schemeClr val="bg1"/>
                </a:solidFill>
                <a:latin typeface="Helvetica Neue Thin" charset="0"/>
                <a:ea typeface="Helvetica Neue Thin" charset="0"/>
                <a:cs typeface="Helvetica Neue Thin" charset="0"/>
              </a:rPr>
              <a:t>Enseignement spécialement conçu </a:t>
            </a: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très </a:t>
            </a:r>
            <a:r>
              <a:rPr lang="fr-FR" sz="2800" b="1" dirty="0">
                <a:solidFill>
                  <a:schemeClr val="bg1"/>
                </a:solidFill>
                <a:latin typeface="Helvetica Neue Thin" charset="0"/>
                <a:ea typeface="Helvetica Neue Thin" charset="0"/>
                <a:cs typeface="Helvetica Neue Thin" charset="0"/>
              </a:rPr>
              <a:t>invasif</a:t>
            </a:r>
          </a:p>
          <a:p>
            <a:pPr marL="457200" indent="-457200">
              <a:buFontTx/>
              <a:buChar char="-"/>
            </a:pPr>
            <a:r>
              <a:rPr lang="mr-IN" sz="2800" dirty="0">
                <a:solidFill>
                  <a:schemeClr val="bg1"/>
                </a:solidFill>
                <a:latin typeface="Helvetica Neue Thin" charset="0"/>
                <a:ea typeface="Helvetica Neue Thin" charset="0"/>
                <a:cs typeface="Helvetica Neue Thin" charset="0"/>
              </a:rPr>
              <a:t>…</a:t>
            </a:r>
            <a:r>
              <a:rPr lang="fr-FR" sz="2800" dirty="0">
                <a:solidFill>
                  <a:schemeClr val="bg1"/>
                </a:solidFill>
                <a:latin typeface="Helvetica Neue Thin" charset="0"/>
                <a:ea typeface="Helvetica Neue Thin" charset="0"/>
                <a:cs typeface="Helvetica Neue Thin" charset="0"/>
              </a:rPr>
              <a:t> </a:t>
            </a: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457200" indent="-457200">
              <a:buFontTx/>
              <a:buChar char="-"/>
            </a:pPr>
            <a:endParaRPr lang="fr-FR" sz="2800" dirty="0">
              <a:solidFill>
                <a:schemeClr val="bg1"/>
              </a:solidFill>
              <a:latin typeface="Helvetica Neue Thin" charset="0"/>
              <a:ea typeface="Helvetica Neue Thin" charset="0"/>
              <a:cs typeface="Helvetica Neue Thin" charset="0"/>
            </a:endParaRPr>
          </a:p>
          <a:p>
            <a:pPr marL="571500" indent="-571500">
              <a:buFontTx/>
              <a:buChar char="-"/>
            </a:pPr>
            <a:endParaRPr lang="fr-FR" sz="4400" dirty="0">
              <a:solidFill>
                <a:schemeClr val="bg1"/>
              </a:solidFill>
              <a:latin typeface="Helvetica Neue Thin" charset="0"/>
              <a:ea typeface="Helvetica Neue Thin" charset="0"/>
              <a:cs typeface="Helvetica Neue Thin" charset="0"/>
            </a:endParaRPr>
          </a:p>
        </p:txBody>
      </p:sp>
      <p:pic>
        <p:nvPicPr>
          <p:cNvPr id="5" name="Image 4"/>
          <p:cNvPicPr>
            <a:picLocks noChangeAspect="1"/>
          </p:cNvPicPr>
          <p:nvPr/>
        </p:nvPicPr>
        <p:blipFill>
          <a:blip r:embed="rId3"/>
          <a:stretch>
            <a:fillRect/>
          </a:stretch>
        </p:blipFill>
        <p:spPr>
          <a:xfrm>
            <a:off x="3633030" y="3489809"/>
            <a:ext cx="7768683" cy="1550330"/>
          </a:xfrm>
          <a:prstGeom prst="rect">
            <a:avLst/>
          </a:prstGeom>
        </p:spPr>
      </p:pic>
      <p:pic>
        <p:nvPicPr>
          <p:cNvPr id="7" name="Image 6"/>
          <p:cNvPicPr>
            <a:picLocks noChangeAspect="1"/>
          </p:cNvPicPr>
          <p:nvPr/>
        </p:nvPicPr>
        <p:blipFill rotWithShape="1">
          <a:blip r:embed="rId4"/>
          <a:srcRect t="12612" b="66942"/>
          <a:stretch/>
        </p:blipFill>
        <p:spPr>
          <a:xfrm>
            <a:off x="8488292" y="3108961"/>
            <a:ext cx="3260038" cy="868680"/>
          </a:xfrm>
          <a:prstGeom prst="rect">
            <a:avLst/>
          </a:prstGeom>
        </p:spPr>
      </p:pic>
    </p:spTree>
    <p:extLst>
      <p:ext uri="{BB962C8B-B14F-4D97-AF65-F5344CB8AC3E}">
        <p14:creationId xmlns:p14="http://schemas.microsoft.com/office/powerpoint/2010/main" val="167786821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7749</TotalTime>
  <Words>1424</Words>
  <Application>Microsoft Office PowerPoint</Application>
  <PresentationFormat>Grand écran</PresentationFormat>
  <Paragraphs>285</Paragraphs>
  <Slides>33</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33</vt:i4>
      </vt:variant>
    </vt:vector>
  </HeadingPairs>
  <TitlesOfParts>
    <vt:vector size="40" baseType="lpstr">
      <vt:lpstr>Arial</vt:lpstr>
      <vt:lpstr>Calibri</vt:lpstr>
      <vt:lpstr>Calibri Light</vt:lpstr>
      <vt:lpstr>Helvetica Neue</vt:lpstr>
      <vt:lpstr>Helvetica Neue Light</vt:lpstr>
      <vt:lpstr>Helvetica Neue Thin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SLengagne</cp:lastModifiedBy>
  <cp:revision>112</cp:revision>
  <dcterms:created xsi:type="dcterms:W3CDTF">2018-01-19T07:38:56Z</dcterms:created>
  <dcterms:modified xsi:type="dcterms:W3CDTF">2019-09-04T22:27:46Z</dcterms:modified>
</cp:coreProperties>
</file>